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3"/>
  </p:notesMasterIdLst>
  <p:sldIdLst>
    <p:sldId id="260" r:id="rId2"/>
    <p:sldId id="306" r:id="rId3"/>
    <p:sldId id="325" r:id="rId4"/>
    <p:sldId id="326" r:id="rId5"/>
    <p:sldId id="327" r:id="rId6"/>
    <p:sldId id="329" r:id="rId7"/>
    <p:sldId id="330" r:id="rId8"/>
    <p:sldId id="332" r:id="rId9"/>
    <p:sldId id="345" r:id="rId10"/>
    <p:sldId id="333" r:id="rId11"/>
    <p:sldId id="334" r:id="rId12"/>
    <p:sldId id="335" r:id="rId13"/>
    <p:sldId id="336" r:id="rId14"/>
    <p:sldId id="337" r:id="rId15"/>
    <p:sldId id="338" r:id="rId16"/>
    <p:sldId id="339" r:id="rId17"/>
    <p:sldId id="340" r:id="rId18"/>
    <p:sldId id="341" r:id="rId19"/>
    <p:sldId id="342" r:id="rId20"/>
    <p:sldId id="343" r:id="rId21"/>
    <p:sldId id="344" r:id="rId22"/>
  </p:sldIdLst>
  <p:sldSz cx="9144000" cy="6858000" type="screen4x3"/>
  <p:notesSz cx="6858000" cy="9144000"/>
  <p:custDataLst>
    <p:tags r:id="rId24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8161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9317" autoAdjust="0"/>
    <p:restoredTop sz="96276" autoAdjust="0"/>
  </p:normalViewPr>
  <p:slideViewPr>
    <p:cSldViewPr snapToGrid="0">
      <p:cViewPr varScale="1">
        <p:scale>
          <a:sx n="68" d="100"/>
          <a:sy n="68" d="100"/>
        </p:scale>
        <p:origin x="882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gs" Target="tags/tag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0D9B7AF-F13A-49FF-9EBC-D624FA203CC5}" type="datetimeFigureOut">
              <a:rPr lang="zh-CN" altLang="en-US" smtClean="0"/>
              <a:t>2023/6/13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1772134-0D55-4C22-B1E6-DD30BAAB2B4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1772134-0D55-4C22-B1E6-DD30BAAB2B40}" type="slidenum">
              <a:rPr lang="zh-CN" altLang="en-US" smtClean="0"/>
              <a:t>12</a:t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1.pn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1.png"/><Relationship Id="rId4" Type="http://schemas.openxmlformats.org/officeDocument/2006/relationships/image" Target="../media/image4.png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4.pn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5.png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6.png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1.png"/><Relationship Id="rId4" Type="http://schemas.openxmlformats.org/officeDocument/2006/relationships/image" Target="../media/image6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1.png"/></Relationships>
</file>

<file path=ppt/slideLayouts/_rels/slideLayout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封面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标题 1"/>
          <p:cNvSpPr>
            <a:spLocks noGrp="1"/>
          </p:cNvSpPr>
          <p:nvPr>
            <p:ph type="title" hasCustomPrompt="1"/>
          </p:nvPr>
        </p:nvSpPr>
        <p:spPr>
          <a:xfrm>
            <a:off x="802172" y="2016177"/>
            <a:ext cx="7539659" cy="1060855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>
              <a:defRPr sz="4050" b="1">
                <a:solidFill>
                  <a:schemeClr val="accent1"/>
                </a:solidFill>
              </a:defRPr>
            </a:lvl1pPr>
          </a:lstStyle>
          <a:p>
            <a:r>
              <a:rPr lang="zh-CN" altLang="en-US" dirty="0"/>
              <a:t>单击此处编辑标题样式</a:t>
            </a:r>
          </a:p>
        </p:txBody>
      </p:sp>
      <p:sp>
        <p:nvSpPr>
          <p:cNvPr id="26" name="内容占位符 25"/>
          <p:cNvSpPr>
            <a:spLocks noGrp="1"/>
          </p:cNvSpPr>
          <p:nvPr>
            <p:ph sz="quarter" idx="10" hasCustomPrompt="1"/>
          </p:nvPr>
        </p:nvSpPr>
        <p:spPr>
          <a:xfrm>
            <a:off x="3483260" y="5196927"/>
            <a:ext cx="2177483" cy="454025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1800">
                <a:solidFill>
                  <a:schemeClr val="accent2"/>
                </a:solidFill>
              </a:defRPr>
            </a:lvl1pPr>
          </a:lstStyle>
          <a:p>
            <a:pPr lvl="0"/>
            <a:fld id="{DE506FFD-8B27-444A-964F-E64D0BB3DAF0}" type="datetime2">
              <a:rPr lang="zh-CN" altLang="en-US" smtClean="0"/>
              <a:t>​</a:t>
            </a:fld>
            <a:endParaRPr lang="zh-CN" altLang="en-US" dirty="0"/>
          </a:p>
        </p:txBody>
      </p:sp>
      <p:sp>
        <p:nvSpPr>
          <p:cNvPr id="32" name="文本占位符 31"/>
          <p:cNvSpPr>
            <a:spLocks noGrp="1"/>
          </p:cNvSpPr>
          <p:nvPr>
            <p:ph type="body" sz="quarter" idx="11" hasCustomPrompt="1"/>
          </p:nvPr>
        </p:nvSpPr>
        <p:spPr>
          <a:xfrm>
            <a:off x="3026184" y="4407403"/>
            <a:ext cx="3091636" cy="598488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2400" b="1">
                <a:solidFill>
                  <a:schemeClr val="accent2"/>
                </a:solidFill>
              </a:defRPr>
            </a:lvl1pPr>
          </a:lstStyle>
          <a:p>
            <a:pPr lvl="0"/>
            <a:r>
              <a:rPr lang="zh-CN" altLang="en-US"/>
              <a:t>编辑母版文本样式</a:t>
            </a:r>
          </a:p>
        </p:txBody>
      </p:sp>
      <p:cxnSp>
        <p:nvCxnSpPr>
          <p:cNvPr id="12" name="直接连接符 11"/>
          <p:cNvCxnSpPr/>
          <p:nvPr/>
        </p:nvCxnSpPr>
        <p:spPr>
          <a:xfrm>
            <a:off x="1534500" y="1712549"/>
            <a:ext cx="6075000" cy="0"/>
          </a:xfrm>
          <a:prstGeom prst="line">
            <a:avLst/>
          </a:prstGeom>
          <a:ln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/>
        </p:nvCxnSpPr>
        <p:spPr>
          <a:xfrm>
            <a:off x="1534500" y="3428810"/>
            <a:ext cx="6075000" cy="0"/>
          </a:xfrm>
          <a:prstGeom prst="line">
            <a:avLst/>
          </a:prstGeom>
          <a:ln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图片 1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913" y="51177"/>
            <a:ext cx="2169174" cy="713098"/>
          </a:xfrm>
          <a:prstGeom prst="rect">
            <a:avLst/>
          </a:prstGeom>
        </p:spPr>
      </p:pic>
      <p:pic>
        <p:nvPicPr>
          <p:cNvPr id="16" name="图片 15" descr="图片包含 建筑物&#10;&#10;自动生成的说明"/>
          <p:cNvPicPr>
            <a:picLocks noChangeAspect="1"/>
          </p:cNvPicPr>
          <p:nvPr/>
        </p:nvPicPr>
        <p:blipFill>
          <a:blip r:embed="rId3" cstate="print">
            <a:alphaModFix amt="5000"/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805058"/>
            <a:ext cx="9144000" cy="2944040"/>
          </a:xfrm>
          <a:prstGeom prst="rect">
            <a:avLst/>
          </a:prstGeom>
        </p:spPr>
      </p:pic>
      <p:grpSp>
        <p:nvGrpSpPr>
          <p:cNvPr id="17" name="组合 16"/>
          <p:cNvGrpSpPr/>
          <p:nvPr/>
        </p:nvGrpSpPr>
        <p:grpSpPr>
          <a:xfrm>
            <a:off x="829053" y="6244170"/>
            <a:ext cx="7554800" cy="406590"/>
            <a:chOff x="2328587" y="6073254"/>
            <a:chExt cx="7554800" cy="406590"/>
          </a:xfrm>
        </p:grpSpPr>
        <p:pic>
          <p:nvPicPr>
            <p:cNvPr id="19" name="图片 18"/>
            <p:cNvPicPr>
              <a:picLocks noChangeAspect="1"/>
            </p:cNvPicPr>
            <p:nvPr/>
          </p:nvPicPr>
          <p:blipFill rotWithShape="1">
            <a:blip r:embed="rId4">
              <a:alphaModFix amt="35000"/>
            </a:blip>
            <a:srcRect t="9831" b="36385"/>
            <a:stretch>
              <a:fillRect/>
            </a:stretch>
          </p:blipFill>
          <p:spPr>
            <a:xfrm>
              <a:off x="3352562" y="6073254"/>
              <a:ext cx="5486876" cy="406590"/>
            </a:xfrm>
            <a:prstGeom prst="rect">
              <a:avLst/>
            </a:prstGeom>
          </p:spPr>
        </p:pic>
        <p:sp>
          <p:nvSpPr>
            <p:cNvPr id="20" name="椭圆 19"/>
            <p:cNvSpPr/>
            <p:nvPr/>
          </p:nvSpPr>
          <p:spPr>
            <a:xfrm>
              <a:off x="6051000" y="6259222"/>
              <a:ext cx="90000" cy="90000"/>
            </a:xfrm>
            <a:prstGeom prst="ellipse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21" name="直接连接符 20"/>
            <p:cNvCxnSpPr/>
            <p:nvPr/>
          </p:nvCxnSpPr>
          <p:spPr>
            <a:xfrm>
              <a:off x="2328587" y="6316922"/>
              <a:ext cx="900000" cy="0"/>
            </a:xfrm>
            <a:prstGeom prst="line">
              <a:avLst/>
            </a:prstGeom>
            <a:ln w="12700"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直接连接符 22"/>
            <p:cNvCxnSpPr/>
            <p:nvPr/>
          </p:nvCxnSpPr>
          <p:spPr>
            <a:xfrm>
              <a:off x="8983387" y="6316922"/>
              <a:ext cx="900000" cy="0"/>
            </a:xfrm>
            <a:prstGeom prst="line">
              <a:avLst/>
            </a:prstGeom>
            <a:ln w="12700"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4" name="图片 23"/>
          <p:cNvPicPr>
            <a:picLocks noChangeAspect="1"/>
          </p:cNvPicPr>
          <p:nvPr/>
        </p:nvPicPr>
        <p:blipFill rotWithShape="1">
          <a:blip r:embed="rId5" cstate="print"/>
          <a:srcRect l="74359" r="1346"/>
          <a:stretch>
            <a:fillRect/>
          </a:stretch>
        </p:blipFill>
        <p:spPr>
          <a:xfrm>
            <a:off x="5982713" y="274183"/>
            <a:ext cx="3002280" cy="411617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仅标题(标题导航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图片 23" descr="图片包含 建筑物, 圆屋顶, 地板&#10;&#10;描述已自动生成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5" y="0"/>
            <a:ext cx="9141713" cy="6858000"/>
          </a:xfrm>
          <a:prstGeom prst="rect">
            <a:avLst/>
          </a:prstGeom>
        </p:spPr>
      </p:pic>
      <p:sp>
        <p:nvSpPr>
          <p:cNvPr id="3" name="灯片编号占位符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0E5717-6011-4D34-B965-CC6178B38EF3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9" name="文本占位符 31"/>
          <p:cNvSpPr>
            <a:spLocks noGrp="1"/>
          </p:cNvSpPr>
          <p:nvPr>
            <p:ph type="body" sz="quarter" idx="12" hasCustomPrompt="1"/>
          </p:nvPr>
        </p:nvSpPr>
        <p:spPr>
          <a:xfrm>
            <a:off x="239292" y="6438900"/>
            <a:ext cx="3113508" cy="419100"/>
          </a:xfrm>
          <a:prstGeom prst="rect">
            <a:avLst/>
          </a:prstGeom>
        </p:spPr>
        <p:txBody>
          <a:bodyPr lIns="0" tIns="0" rIns="0" bIns="0" anchor="ctr"/>
          <a:lstStyle>
            <a:lvl1pPr marL="0" indent="0" algn="l">
              <a:lnSpc>
                <a:spcPct val="100000"/>
              </a:lnSpc>
              <a:buNone/>
              <a:defRPr sz="1500" b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10" name="文本占位符 31"/>
          <p:cNvSpPr>
            <a:spLocks noGrp="1"/>
          </p:cNvSpPr>
          <p:nvPr>
            <p:ph type="body" sz="quarter" idx="13" hasCustomPrompt="1"/>
          </p:nvPr>
        </p:nvSpPr>
        <p:spPr>
          <a:xfrm>
            <a:off x="3591705" y="6438900"/>
            <a:ext cx="3113508" cy="419100"/>
          </a:xfrm>
          <a:prstGeom prst="rect">
            <a:avLst/>
          </a:prstGeom>
        </p:spPr>
        <p:txBody>
          <a:bodyPr lIns="0" tIns="0" rIns="0" bIns="0" anchor="ctr"/>
          <a:lstStyle>
            <a:lvl1pPr marL="0" indent="0" algn="l">
              <a:lnSpc>
                <a:spcPct val="100000"/>
              </a:lnSpc>
              <a:buNone/>
              <a:defRPr sz="1500" b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19" name="平行四边形 18"/>
          <p:cNvSpPr/>
          <p:nvPr/>
        </p:nvSpPr>
        <p:spPr>
          <a:xfrm>
            <a:off x="1" y="1"/>
            <a:ext cx="9143612" cy="685800"/>
          </a:xfrm>
          <a:prstGeom prst="parallelogram">
            <a:avLst>
              <a:gd name="adj" fmla="val 43056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 dirty="0"/>
          </a:p>
        </p:txBody>
      </p:sp>
      <p:sp>
        <p:nvSpPr>
          <p:cNvPr id="11" name="平行四边形 10"/>
          <p:cNvSpPr/>
          <p:nvPr/>
        </p:nvSpPr>
        <p:spPr>
          <a:xfrm>
            <a:off x="746499" y="105513"/>
            <a:ext cx="1468064" cy="512879"/>
          </a:xfrm>
          <a:prstGeom prst="parallelogram">
            <a:avLst>
              <a:gd name="adj" fmla="val 43056"/>
            </a:avLst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800" b="1" dirty="0">
                <a:solidFill>
                  <a:schemeClr val="accent1"/>
                </a:solidFill>
              </a:rPr>
              <a:t>标题一</a:t>
            </a:r>
          </a:p>
        </p:txBody>
      </p:sp>
      <p:sp>
        <p:nvSpPr>
          <p:cNvPr id="12" name="平行四边形 11"/>
          <p:cNvSpPr/>
          <p:nvPr/>
        </p:nvSpPr>
        <p:spPr>
          <a:xfrm>
            <a:off x="2123641" y="105513"/>
            <a:ext cx="1468064" cy="512879"/>
          </a:xfrm>
          <a:prstGeom prst="parallelogram">
            <a:avLst>
              <a:gd name="adj" fmla="val 43056"/>
            </a:avLst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8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标题二</a:t>
            </a:r>
          </a:p>
        </p:txBody>
      </p:sp>
      <p:sp>
        <p:nvSpPr>
          <p:cNvPr id="15" name="平行四边形 14"/>
          <p:cNvSpPr/>
          <p:nvPr/>
        </p:nvSpPr>
        <p:spPr>
          <a:xfrm>
            <a:off x="3483913" y="105513"/>
            <a:ext cx="1468064" cy="512879"/>
          </a:xfrm>
          <a:prstGeom prst="parallelogram">
            <a:avLst>
              <a:gd name="adj" fmla="val 43056"/>
            </a:avLst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zh-CN" altLang="en-US" sz="18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标题三</a:t>
            </a:r>
          </a:p>
        </p:txBody>
      </p:sp>
      <p:sp>
        <p:nvSpPr>
          <p:cNvPr id="16" name="平行四边形 15"/>
          <p:cNvSpPr/>
          <p:nvPr/>
        </p:nvSpPr>
        <p:spPr>
          <a:xfrm>
            <a:off x="4861056" y="105513"/>
            <a:ext cx="1468064" cy="512879"/>
          </a:xfrm>
          <a:prstGeom prst="parallelogram">
            <a:avLst>
              <a:gd name="adj" fmla="val 43056"/>
            </a:avLst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zh-CN" altLang="en-US" sz="18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标题四</a:t>
            </a:r>
          </a:p>
        </p:txBody>
      </p:sp>
      <p:sp>
        <p:nvSpPr>
          <p:cNvPr id="17" name="平行四边形 16"/>
          <p:cNvSpPr/>
          <p:nvPr/>
        </p:nvSpPr>
        <p:spPr>
          <a:xfrm>
            <a:off x="6221326" y="105513"/>
            <a:ext cx="1468064" cy="512879"/>
          </a:xfrm>
          <a:prstGeom prst="parallelogram">
            <a:avLst>
              <a:gd name="adj" fmla="val 43056"/>
            </a:avLst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zh-CN" altLang="en-US" sz="18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标题五</a:t>
            </a:r>
          </a:p>
        </p:txBody>
      </p:sp>
      <p:sp>
        <p:nvSpPr>
          <p:cNvPr id="21" name="平行四边形 20"/>
          <p:cNvSpPr/>
          <p:nvPr/>
        </p:nvSpPr>
        <p:spPr>
          <a:xfrm>
            <a:off x="8571627" y="119858"/>
            <a:ext cx="355174" cy="242093"/>
          </a:xfrm>
          <a:prstGeom prst="parallelogram">
            <a:avLst>
              <a:gd name="adj" fmla="val 44445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 dirty="0"/>
          </a:p>
        </p:txBody>
      </p:sp>
      <p:sp>
        <p:nvSpPr>
          <p:cNvPr id="22" name="平行四边形 21"/>
          <p:cNvSpPr/>
          <p:nvPr/>
        </p:nvSpPr>
        <p:spPr>
          <a:xfrm>
            <a:off x="8262588" y="322602"/>
            <a:ext cx="355174" cy="242093"/>
          </a:xfrm>
          <a:prstGeom prst="parallelogram">
            <a:avLst>
              <a:gd name="adj" fmla="val 44445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 dirty="0"/>
          </a:p>
        </p:txBody>
      </p:sp>
      <p:pic>
        <p:nvPicPr>
          <p:cNvPr id="23" name="图片 22"/>
          <p:cNvPicPr>
            <a:picLocks noChangeAspect="1"/>
          </p:cNvPicPr>
          <p:nvPr/>
        </p:nvPicPr>
        <p:blipFill rotWithShape="1">
          <a:blip r:embed="rId3" cstate="print"/>
          <a:srcRect l="24247" t="-10302" r="1346"/>
          <a:stretch>
            <a:fillRect/>
          </a:stretch>
        </p:blipFill>
        <p:spPr>
          <a:xfrm>
            <a:off x="0" y="5999389"/>
            <a:ext cx="9176531" cy="454025"/>
          </a:xfrm>
          <a:prstGeom prst="rect">
            <a:avLst/>
          </a:prstGeom>
        </p:spPr>
      </p:pic>
      <p:pic>
        <p:nvPicPr>
          <p:cNvPr id="25" name="图片 24" descr="图片包含 户外, 标牌, 黑色&#10;&#10;自动生成的说明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9292" y="73482"/>
            <a:ext cx="538838" cy="53883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 descr="图片包含 建筑物, 圆屋顶, 地板&#10;&#10;描述已自动生成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5" y="0"/>
            <a:ext cx="9141713" cy="6858000"/>
          </a:xfrm>
          <a:prstGeom prst="rect">
            <a:avLst/>
          </a:prstGeom>
        </p:spPr>
      </p:pic>
      <p:sp>
        <p:nvSpPr>
          <p:cNvPr id="18" name="平行四边形 17"/>
          <p:cNvSpPr/>
          <p:nvPr/>
        </p:nvSpPr>
        <p:spPr>
          <a:xfrm>
            <a:off x="1" y="1"/>
            <a:ext cx="9143612" cy="685800"/>
          </a:xfrm>
          <a:prstGeom prst="parallelogram">
            <a:avLst>
              <a:gd name="adj" fmla="val 44445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 dirty="0"/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0E5717-6011-4D34-B965-CC6178B38EF3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8" name="文本占位符 31"/>
          <p:cNvSpPr>
            <a:spLocks noGrp="1"/>
          </p:cNvSpPr>
          <p:nvPr>
            <p:ph type="body" sz="quarter" idx="11" hasCustomPrompt="1"/>
          </p:nvPr>
        </p:nvSpPr>
        <p:spPr>
          <a:xfrm>
            <a:off x="806514" y="43657"/>
            <a:ext cx="5311258" cy="598488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24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9" name="文本占位符 31"/>
          <p:cNvSpPr>
            <a:spLocks noGrp="1"/>
          </p:cNvSpPr>
          <p:nvPr>
            <p:ph type="body" sz="quarter" idx="12" hasCustomPrompt="1"/>
          </p:nvPr>
        </p:nvSpPr>
        <p:spPr>
          <a:xfrm>
            <a:off x="239292" y="6438900"/>
            <a:ext cx="3113508" cy="419100"/>
          </a:xfrm>
          <a:prstGeom prst="rect">
            <a:avLst/>
          </a:prstGeom>
        </p:spPr>
        <p:txBody>
          <a:bodyPr lIns="0" tIns="0" rIns="0" bIns="0" anchor="ctr"/>
          <a:lstStyle>
            <a:lvl1pPr marL="0" indent="0" algn="l">
              <a:lnSpc>
                <a:spcPct val="100000"/>
              </a:lnSpc>
              <a:buNone/>
              <a:defRPr sz="1500" b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10" name="文本占位符 31"/>
          <p:cNvSpPr>
            <a:spLocks noGrp="1"/>
          </p:cNvSpPr>
          <p:nvPr>
            <p:ph type="body" sz="quarter" idx="13" hasCustomPrompt="1"/>
          </p:nvPr>
        </p:nvSpPr>
        <p:spPr>
          <a:xfrm>
            <a:off x="3591705" y="6438900"/>
            <a:ext cx="3113508" cy="419100"/>
          </a:xfrm>
          <a:prstGeom prst="rect">
            <a:avLst/>
          </a:prstGeom>
        </p:spPr>
        <p:txBody>
          <a:bodyPr lIns="0" tIns="0" rIns="0" bIns="0" anchor="ctr"/>
          <a:lstStyle>
            <a:lvl1pPr marL="0" indent="0" algn="l">
              <a:lnSpc>
                <a:spcPct val="100000"/>
              </a:lnSpc>
              <a:buNone/>
              <a:defRPr sz="1500" b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17" name="文本占位符 16"/>
          <p:cNvSpPr>
            <a:spLocks noGrp="1"/>
          </p:cNvSpPr>
          <p:nvPr>
            <p:ph type="body" sz="quarter" idx="14" hasCustomPrompt="1"/>
          </p:nvPr>
        </p:nvSpPr>
        <p:spPr>
          <a:xfrm>
            <a:off x="239292" y="766713"/>
            <a:ext cx="8676108" cy="4765791"/>
          </a:xfrm>
          <a:prstGeom prst="rect">
            <a:avLst/>
          </a:prstGeom>
        </p:spPr>
        <p:txBody>
          <a:bodyPr/>
          <a:lstStyle>
            <a:lvl1pPr marL="171450" indent="-171450">
              <a:lnSpc>
                <a:spcPct val="130000"/>
              </a:lnSpc>
              <a:buFontTx/>
              <a:buBlip>
                <a:blip r:embed="rId3"/>
              </a:buBlip>
              <a:defRPr sz="1500">
                <a:solidFill>
                  <a:schemeClr val="accent2"/>
                </a:solidFill>
              </a:defRPr>
            </a:lvl1pPr>
            <a:lvl2pPr>
              <a:lnSpc>
                <a:spcPct val="130000"/>
              </a:lnSpc>
              <a:defRPr sz="1500">
                <a:solidFill>
                  <a:schemeClr val="accent2"/>
                </a:solidFill>
              </a:defRPr>
            </a:lvl2pPr>
            <a:lvl3pPr>
              <a:lnSpc>
                <a:spcPct val="130000"/>
              </a:lnSpc>
              <a:defRPr sz="1350">
                <a:solidFill>
                  <a:schemeClr val="accent2"/>
                </a:solidFill>
              </a:defRPr>
            </a:lvl3pPr>
            <a:lvl4pPr>
              <a:lnSpc>
                <a:spcPct val="130000"/>
              </a:lnSpc>
              <a:defRPr sz="1200">
                <a:solidFill>
                  <a:schemeClr val="accent2"/>
                </a:solidFill>
              </a:defRPr>
            </a:lvl4pPr>
            <a:lvl5pPr>
              <a:lnSpc>
                <a:spcPct val="130000"/>
              </a:lnSpc>
              <a:defRPr sz="1200">
                <a:solidFill>
                  <a:schemeClr val="accent2"/>
                </a:solidFill>
              </a:defRPr>
            </a:lvl5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zh-CN" altLang="en-US" dirty="0"/>
          </a:p>
        </p:txBody>
      </p:sp>
      <p:sp>
        <p:nvSpPr>
          <p:cNvPr id="21" name="平行四边形 20"/>
          <p:cNvSpPr/>
          <p:nvPr/>
        </p:nvSpPr>
        <p:spPr>
          <a:xfrm>
            <a:off x="8571627" y="119858"/>
            <a:ext cx="355174" cy="242093"/>
          </a:xfrm>
          <a:prstGeom prst="parallelogram">
            <a:avLst>
              <a:gd name="adj" fmla="val 44445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 dirty="0"/>
          </a:p>
        </p:txBody>
      </p:sp>
      <p:sp>
        <p:nvSpPr>
          <p:cNvPr id="22" name="平行四边形 21"/>
          <p:cNvSpPr/>
          <p:nvPr/>
        </p:nvSpPr>
        <p:spPr>
          <a:xfrm>
            <a:off x="8262588" y="322602"/>
            <a:ext cx="355174" cy="242093"/>
          </a:xfrm>
          <a:prstGeom prst="parallelogram">
            <a:avLst>
              <a:gd name="adj" fmla="val 44445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 dirty="0"/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 rotWithShape="1">
          <a:blip r:embed="rId4" cstate="print"/>
          <a:srcRect l="24247" t="-10302" r="1346"/>
          <a:stretch>
            <a:fillRect/>
          </a:stretch>
        </p:blipFill>
        <p:spPr>
          <a:xfrm>
            <a:off x="0" y="5999389"/>
            <a:ext cx="9176531" cy="454025"/>
          </a:xfrm>
          <a:prstGeom prst="rect">
            <a:avLst/>
          </a:prstGeom>
        </p:spPr>
      </p:pic>
      <p:pic>
        <p:nvPicPr>
          <p:cNvPr id="15" name="图片 14" descr="图片包含 户外, 标牌, 黑色&#10;&#10;自动生成的说明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9292" y="73482"/>
            <a:ext cx="538838" cy="53883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封底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图片 16" descr="图片包含 建筑物&#10;&#10;自动生成的说明"/>
          <p:cNvPicPr>
            <a:picLocks noChangeAspect="1"/>
          </p:cNvPicPr>
          <p:nvPr/>
        </p:nvPicPr>
        <p:blipFill>
          <a:blip r:embed="rId2">
            <a:alphaModFix amt="20000"/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7812" y="2900152"/>
            <a:ext cx="9219626" cy="3957851"/>
          </a:xfrm>
          <a:prstGeom prst="rect">
            <a:avLst/>
          </a:prstGeom>
        </p:spPr>
      </p:pic>
      <p:cxnSp>
        <p:nvCxnSpPr>
          <p:cNvPr id="13" name="直接连接符 12"/>
          <p:cNvCxnSpPr/>
          <p:nvPr/>
        </p:nvCxnSpPr>
        <p:spPr>
          <a:xfrm>
            <a:off x="228601" y="3429000"/>
            <a:ext cx="1648133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/>
          <p:cNvCxnSpPr/>
          <p:nvPr/>
        </p:nvCxnSpPr>
        <p:spPr>
          <a:xfrm>
            <a:off x="7267268" y="3429000"/>
            <a:ext cx="1648133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文本占位符 31"/>
          <p:cNvSpPr>
            <a:spLocks noGrp="1"/>
          </p:cNvSpPr>
          <p:nvPr>
            <p:ph type="body" sz="quarter" idx="11" hasCustomPrompt="1"/>
          </p:nvPr>
        </p:nvSpPr>
        <p:spPr>
          <a:xfrm>
            <a:off x="1916373" y="3129756"/>
            <a:ext cx="5311258" cy="598488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4500" b="1" spc="450">
                <a:solidFill>
                  <a:schemeClr val="bg1"/>
                </a:solidFill>
              </a:defRPr>
            </a:lvl1pPr>
          </a:lstStyle>
          <a:p>
            <a:pPr lvl="0"/>
            <a:r>
              <a:rPr lang="zh-CN" altLang="en-US"/>
              <a:t>编辑母版文本样式</a:t>
            </a: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3">
            <a:alphaModFix amt="20000"/>
            <a:duotone>
              <a:schemeClr val="accent4">
                <a:shade val="45000"/>
                <a:satMod val="135000"/>
              </a:schemeClr>
              <a:prstClr val="white"/>
            </a:duotone>
          </a:blip>
          <a:srcRect t="9831" b="36385"/>
          <a:stretch>
            <a:fillRect/>
          </a:stretch>
        </p:blipFill>
        <p:spPr>
          <a:xfrm>
            <a:off x="2514422" y="6146610"/>
            <a:ext cx="4115157" cy="406590"/>
          </a:xfrm>
          <a:prstGeom prst="rect">
            <a:avLst/>
          </a:prstGeom>
        </p:spPr>
      </p:pic>
      <p:pic>
        <p:nvPicPr>
          <p:cNvPr id="8" name="图片 7" descr="图片包含 户外, 标牌, 黑色&#10;&#10;自动生成的说明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43828" y="853340"/>
            <a:ext cx="1656344" cy="165634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封底-2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 descr="图片包含 建筑物&#10;&#10;自动生成的说明"/>
          <p:cNvPicPr>
            <a:picLocks noChangeAspect="1"/>
          </p:cNvPicPr>
          <p:nvPr/>
        </p:nvPicPr>
        <p:blipFill>
          <a:blip r:embed="rId2">
            <a:alphaModFix amt="20000"/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7812" y="2900152"/>
            <a:ext cx="9219626" cy="3957851"/>
          </a:xfrm>
          <a:prstGeom prst="rect">
            <a:avLst/>
          </a:prstGeom>
        </p:spPr>
      </p:pic>
      <p:cxnSp>
        <p:nvCxnSpPr>
          <p:cNvPr id="13" name="直接连接符 12"/>
          <p:cNvCxnSpPr/>
          <p:nvPr/>
        </p:nvCxnSpPr>
        <p:spPr>
          <a:xfrm>
            <a:off x="5491879" y="1488254"/>
            <a:ext cx="1648133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/>
          <p:cNvCxnSpPr/>
          <p:nvPr/>
        </p:nvCxnSpPr>
        <p:spPr>
          <a:xfrm>
            <a:off x="5491879" y="4146847"/>
            <a:ext cx="1648133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文本占位符 31"/>
          <p:cNvSpPr>
            <a:spLocks noGrp="1"/>
          </p:cNvSpPr>
          <p:nvPr>
            <p:ph type="body" sz="quarter" idx="11" hasCustomPrompt="1"/>
          </p:nvPr>
        </p:nvSpPr>
        <p:spPr>
          <a:xfrm>
            <a:off x="3775106" y="2496180"/>
            <a:ext cx="5311258" cy="598488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4500" b="1" spc="450">
                <a:solidFill>
                  <a:schemeClr val="bg1"/>
                </a:solidFill>
              </a:defRPr>
            </a:lvl1pPr>
          </a:lstStyle>
          <a:p>
            <a:pPr lvl="0"/>
            <a:r>
              <a:rPr lang="zh-CN" altLang="en-US"/>
              <a:t>编辑母版文本样式</a:t>
            </a: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3">
            <a:alphaModFix amt="20000"/>
            <a:duotone>
              <a:schemeClr val="accent4">
                <a:shade val="45000"/>
                <a:satMod val="135000"/>
              </a:schemeClr>
              <a:prstClr val="white"/>
            </a:duotone>
          </a:blip>
          <a:srcRect t="9831" b="36385"/>
          <a:stretch>
            <a:fillRect/>
          </a:stretch>
        </p:blipFill>
        <p:spPr>
          <a:xfrm>
            <a:off x="2514422" y="6146610"/>
            <a:ext cx="4115157" cy="406590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8952" y="1860735"/>
            <a:ext cx="2858911" cy="233227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封底-3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流程图: 离页连接符 1"/>
          <p:cNvSpPr/>
          <p:nvPr/>
        </p:nvSpPr>
        <p:spPr>
          <a:xfrm>
            <a:off x="2564541" y="3"/>
            <a:ext cx="4014922" cy="5219695"/>
          </a:xfrm>
          <a:prstGeom prst="flowChartOffpageConnector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20" name="文本占位符 31"/>
          <p:cNvSpPr>
            <a:spLocks noGrp="1"/>
          </p:cNvSpPr>
          <p:nvPr>
            <p:ph type="body" sz="quarter" idx="11" hasCustomPrompt="1"/>
          </p:nvPr>
        </p:nvSpPr>
        <p:spPr>
          <a:xfrm>
            <a:off x="2214430" y="2609847"/>
            <a:ext cx="4715144" cy="598488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4050" b="1" spc="450">
                <a:solidFill>
                  <a:schemeClr val="accent1"/>
                </a:solidFill>
              </a:defRPr>
            </a:lvl1pPr>
          </a:lstStyle>
          <a:p>
            <a:pPr lvl="0"/>
            <a:r>
              <a:rPr lang="zh-CN" altLang="en-US"/>
              <a:t>编辑母版文本样式</a:t>
            </a: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2">
            <a:alphaModFix amt="20000"/>
            <a:duotone>
              <a:schemeClr val="accent4">
                <a:shade val="45000"/>
                <a:satMod val="135000"/>
              </a:schemeClr>
              <a:prstClr val="white"/>
            </a:duotone>
          </a:blip>
          <a:srcRect t="9831" b="36385"/>
          <a:stretch>
            <a:fillRect/>
          </a:stretch>
        </p:blipFill>
        <p:spPr>
          <a:xfrm>
            <a:off x="2514422" y="6146610"/>
            <a:ext cx="4115157" cy="406590"/>
          </a:xfrm>
          <a:prstGeom prst="rect">
            <a:avLst/>
          </a:prstGeom>
        </p:spPr>
      </p:pic>
      <p:sp>
        <p:nvSpPr>
          <p:cNvPr id="18" name="任意多边形: 形状 17"/>
          <p:cNvSpPr/>
          <p:nvPr/>
        </p:nvSpPr>
        <p:spPr>
          <a:xfrm>
            <a:off x="2564541" y="4393629"/>
            <a:ext cx="4014922" cy="1461642"/>
          </a:xfrm>
          <a:custGeom>
            <a:avLst/>
            <a:gdLst>
              <a:gd name="connsiteX0" fmla="*/ 0 w 5353229"/>
              <a:gd name="connsiteY0" fmla="*/ 0 h 1461642"/>
              <a:gd name="connsiteX1" fmla="*/ 2676615 w 5353229"/>
              <a:gd name="connsiteY1" fmla="*/ 1043939 h 1461642"/>
              <a:gd name="connsiteX2" fmla="*/ 5353229 w 5353229"/>
              <a:gd name="connsiteY2" fmla="*/ 0 h 1461642"/>
              <a:gd name="connsiteX3" fmla="*/ 5353229 w 5353229"/>
              <a:gd name="connsiteY3" fmla="*/ 417703 h 1461642"/>
              <a:gd name="connsiteX4" fmla="*/ 2676615 w 5353229"/>
              <a:gd name="connsiteY4" fmla="*/ 1461642 h 1461642"/>
              <a:gd name="connsiteX5" fmla="*/ 0 w 5353229"/>
              <a:gd name="connsiteY5" fmla="*/ 417703 h 14616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353229" h="1461642">
                <a:moveTo>
                  <a:pt x="0" y="0"/>
                </a:moveTo>
                <a:lnTo>
                  <a:pt x="2676615" y="1043939"/>
                </a:lnTo>
                <a:lnTo>
                  <a:pt x="5353229" y="0"/>
                </a:lnTo>
                <a:lnTo>
                  <a:pt x="5353229" y="417703"/>
                </a:lnTo>
                <a:lnTo>
                  <a:pt x="2676615" y="1461642"/>
                </a:lnTo>
                <a:lnTo>
                  <a:pt x="0" y="417703"/>
                </a:lnTo>
                <a:close/>
              </a:path>
            </a:pathLst>
          </a:cu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sz="1350"/>
          </a:p>
        </p:txBody>
      </p:sp>
      <p:pic>
        <p:nvPicPr>
          <p:cNvPr id="9" name="图片 8" descr="图片包含 建筑物&#10;&#10;自动生成的说明"/>
          <p:cNvPicPr>
            <a:picLocks noChangeAspect="1"/>
          </p:cNvPicPr>
          <p:nvPr/>
        </p:nvPicPr>
        <p:blipFill>
          <a:blip r:embed="rId3">
            <a:alphaModFix amt="20000"/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7812" y="2900152"/>
            <a:ext cx="9219626" cy="3957851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62410" y="188997"/>
            <a:ext cx="3019180" cy="21160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灯片编号占位符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0E5717-6011-4D34-B965-CC6178B38EF3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空白（lowpoly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图片包含 建筑物, 圆屋顶, 地板&#10;&#10;描述已自动生成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5" y="0"/>
            <a:ext cx="9141713" cy="6858000"/>
          </a:xfrm>
          <a:prstGeom prst="rect">
            <a:avLst/>
          </a:prstGeom>
        </p:spPr>
      </p:pic>
      <p:sp>
        <p:nvSpPr>
          <p:cNvPr id="3" name="灯片编号占位符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0E5717-6011-4D34-B965-CC6178B38EF3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C8161E">
              <a:alpha val="5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等线" panose="02010600030101010101" charset="-122"/>
              <a:ea typeface="微软雅黑" panose="020B0503020204020204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C8161E">
              <a:alpha val="5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等线" panose="02010600030101010101" charset="-122"/>
              <a:ea typeface="微软雅黑" panose="020B0503020204020204" charset="-122"/>
              <a:cs typeface="+mn-cs"/>
            </a:endParaRPr>
          </a:p>
        </p:txBody>
      </p:sp>
      <p:sp>
        <p:nvSpPr>
          <p:cNvPr id="8" name="文本占位符 31"/>
          <p:cNvSpPr>
            <a:spLocks noGrp="1"/>
          </p:cNvSpPr>
          <p:nvPr>
            <p:ph type="body" sz="quarter" idx="11" hasCustomPrompt="1"/>
          </p:nvPr>
        </p:nvSpPr>
        <p:spPr>
          <a:xfrm>
            <a:off x="1916373" y="43657"/>
            <a:ext cx="5311258" cy="598488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2400" b="1">
                <a:solidFill>
                  <a:schemeClr val="accent5"/>
                </a:solidFill>
              </a:defRPr>
            </a:lvl1pPr>
          </a:lstStyle>
          <a:p>
            <a:pPr lvl="0"/>
            <a:r>
              <a:rPr lang="zh-CN" altLang="en-US"/>
              <a:t>编辑母版文本样式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封面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图片占位符 3"/>
          <p:cNvSpPr>
            <a:spLocks noGrp="1"/>
          </p:cNvSpPr>
          <p:nvPr>
            <p:ph type="pic" sz="quarter" idx="12"/>
          </p:nvPr>
        </p:nvSpPr>
        <p:spPr>
          <a:xfrm>
            <a:off x="0" y="749300"/>
            <a:ext cx="9152546" cy="3191932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单击图标添加图片</a:t>
            </a:r>
          </a:p>
        </p:txBody>
      </p:sp>
      <p:sp>
        <p:nvSpPr>
          <p:cNvPr id="22" name="标题 1"/>
          <p:cNvSpPr>
            <a:spLocks noGrp="1"/>
          </p:cNvSpPr>
          <p:nvPr>
            <p:ph type="title" hasCustomPrompt="1"/>
          </p:nvPr>
        </p:nvSpPr>
        <p:spPr>
          <a:xfrm>
            <a:off x="802172" y="3383857"/>
            <a:ext cx="7539659" cy="1060855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>
            <a:noAutofit/>
          </a:bodyPr>
          <a:lstStyle>
            <a:lvl1pPr algn="ctr">
              <a:defRPr sz="4050" b="1">
                <a:solidFill>
                  <a:schemeClr val="accent1"/>
                </a:solidFill>
              </a:defRPr>
            </a:lvl1pPr>
          </a:lstStyle>
          <a:p>
            <a:r>
              <a:rPr lang="zh-CN" altLang="en-US" dirty="0"/>
              <a:t>单击此处编辑标题样式</a:t>
            </a:r>
          </a:p>
        </p:txBody>
      </p:sp>
      <p:sp>
        <p:nvSpPr>
          <p:cNvPr id="26" name="内容占位符 25"/>
          <p:cNvSpPr>
            <a:spLocks noGrp="1"/>
          </p:cNvSpPr>
          <p:nvPr>
            <p:ph sz="quarter" idx="10" hasCustomPrompt="1"/>
          </p:nvPr>
        </p:nvSpPr>
        <p:spPr>
          <a:xfrm>
            <a:off x="3483260" y="5798693"/>
            <a:ext cx="2177483" cy="454025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1800">
                <a:solidFill>
                  <a:schemeClr val="accent2"/>
                </a:solidFill>
              </a:defRPr>
            </a:lvl1pPr>
          </a:lstStyle>
          <a:p>
            <a:pPr lvl="0"/>
            <a:fld id="{C6124F18-99FF-4E25-B026-C95B196756F6}" type="datetime2">
              <a:rPr lang="zh-CN" altLang="en-US" smtClean="0"/>
              <a:t>​</a:t>
            </a:fld>
            <a:endParaRPr lang="zh-CN" altLang="en-US" dirty="0"/>
          </a:p>
        </p:txBody>
      </p:sp>
      <p:sp>
        <p:nvSpPr>
          <p:cNvPr id="32" name="文本占位符 31"/>
          <p:cNvSpPr>
            <a:spLocks noGrp="1"/>
          </p:cNvSpPr>
          <p:nvPr>
            <p:ph type="body" sz="quarter" idx="11" hasCustomPrompt="1"/>
          </p:nvPr>
        </p:nvSpPr>
        <p:spPr>
          <a:xfrm>
            <a:off x="3026184" y="5052868"/>
            <a:ext cx="3091636" cy="598488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2400" b="1">
                <a:solidFill>
                  <a:schemeClr val="accent2"/>
                </a:solidFill>
              </a:defRPr>
            </a:lvl1pPr>
          </a:lstStyle>
          <a:p>
            <a:pPr lvl="0"/>
            <a:r>
              <a:rPr lang="zh-CN" altLang="en-US"/>
              <a:t>编辑母版文本样式</a:t>
            </a:r>
          </a:p>
        </p:txBody>
      </p:sp>
      <p:cxnSp>
        <p:nvCxnSpPr>
          <p:cNvPr id="39" name="直接连接符 38"/>
          <p:cNvCxnSpPr/>
          <p:nvPr/>
        </p:nvCxnSpPr>
        <p:spPr>
          <a:xfrm>
            <a:off x="1746440" y="6496383"/>
            <a:ext cx="675000" cy="0"/>
          </a:xfrm>
          <a:prstGeom prst="line">
            <a:avLst/>
          </a:prstGeom>
          <a:ln w="1270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直接连接符 40"/>
          <p:cNvCxnSpPr/>
          <p:nvPr/>
        </p:nvCxnSpPr>
        <p:spPr>
          <a:xfrm>
            <a:off x="6737540" y="6496383"/>
            <a:ext cx="675000" cy="0"/>
          </a:xfrm>
          <a:prstGeom prst="line">
            <a:avLst/>
          </a:prstGeom>
          <a:ln w="1270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图片 1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913" y="51177"/>
            <a:ext cx="2169174" cy="713098"/>
          </a:xfrm>
          <a:prstGeom prst="rect">
            <a:avLst/>
          </a:prstGeom>
        </p:spPr>
      </p:pic>
      <p:pic>
        <p:nvPicPr>
          <p:cNvPr id="15" name="图片 14" descr="图片包含 建筑物&#10;&#10;自动生成的说明"/>
          <p:cNvPicPr>
            <a:picLocks noChangeAspect="1"/>
          </p:cNvPicPr>
          <p:nvPr/>
        </p:nvPicPr>
        <p:blipFill>
          <a:blip r:embed="rId3" cstate="print">
            <a:alphaModFix amt="5000"/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805058"/>
            <a:ext cx="9144000" cy="2944040"/>
          </a:xfrm>
          <a:prstGeom prst="rect">
            <a:avLst/>
          </a:prstGeom>
        </p:spPr>
      </p:pic>
      <p:grpSp>
        <p:nvGrpSpPr>
          <p:cNvPr id="16" name="组合 15"/>
          <p:cNvGrpSpPr/>
          <p:nvPr/>
        </p:nvGrpSpPr>
        <p:grpSpPr>
          <a:xfrm>
            <a:off x="852676" y="6259512"/>
            <a:ext cx="7438647" cy="406590"/>
            <a:chOff x="2328587" y="6073254"/>
            <a:chExt cx="7554800" cy="406590"/>
          </a:xfrm>
        </p:grpSpPr>
        <p:pic>
          <p:nvPicPr>
            <p:cNvPr id="17" name="图片 16"/>
            <p:cNvPicPr>
              <a:picLocks noChangeAspect="1"/>
            </p:cNvPicPr>
            <p:nvPr/>
          </p:nvPicPr>
          <p:blipFill rotWithShape="1">
            <a:blip r:embed="rId4">
              <a:alphaModFix amt="35000"/>
            </a:blip>
            <a:srcRect t="9831" b="36385"/>
            <a:stretch>
              <a:fillRect/>
            </a:stretch>
          </p:blipFill>
          <p:spPr>
            <a:xfrm>
              <a:off x="3352562" y="6073254"/>
              <a:ext cx="5486876" cy="406590"/>
            </a:xfrm>
            <a:prstGeom prst="rect">
              <a:avLst/>
            </a:prstGeom>
          </p:spPr>
        </p:pic>
        <p:sp>
          <p:nvSpPr>
            <p:cNvPr id="19" name="椭圆 18"/>
            <p:cNvSpPr/>
            <p:nvPr/>
          </p:nvSpPr>
          <p:spPr>
            <a:xfrm>
              <a:off x="6051000" y="6259222"/>
              <a:ext cx="90000" cy="90000"/>
            </a:xfrm>
            <a:prstGeom prst="ellipse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20" name="直接连接符 19"/>
            <p:cNvCxnSpPr/>
            <p:nvPr/>
          </p:nvCxnSpPr>
          <p:spPr>
            <a:xfrm>
              <a:off x="2328587" y="6316922"/>
              <a:ext cx="900000" cy="0"/>
            </a:xfrm>
            <a:prstGeom prst="line">
              <a:avLst/>
            </a:prstGeom>
            <a:ln w="12700"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直接连接符 20"/>
            <p:cNvCxnSpPr/>
            <p:nvPr/>
          </p:nvCxnSpPr>
          <p:spPr>
            <a:xfrm>
              <a:off x="8983387" y="6316922"/>
              <a:ext cx="900000" cy="0"/>
            </a:xfrm>
            <a:prstGeom prst="line">
              <a:avLst/>
            </a:prstGeom>
            <a:ln w="12700"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3" name="图片 22"/>
          <p:cNvPicPr>
            <a:picLocks noChangeAspect="1"/>
          </p:cNvPicPr>
          <p:nvPr/>
        </p:nvPicPr>
        <p:blipFill rotWithShape="1">
          <a:blip r:embed="rId5" cstate="print"/>
          <a:srcRect l="74359" r="1346"/>
          <a:stretch>
            <a:fillRect/>
          </a:stretch>
        </p:blipFill>
        <p:spPr>
          <a:xfrm>
            <a:off x="5982713" y="274183"/>
            <a:ext cx="3002280" cy="411617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封面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 descr="图片包含 建筑物, 圆屋顶, 地板&#10;&#10;描述已自动生成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5" y="0"/>
            <a:ext cx="9141713" cy="6858000"/>
          </a:xfrm>
          <a:prstGeom prst="rect">
            <a:avLst/>
          </a:prstGeom>
        </p:spPr>
      </p:pic>
      <p:sp>
        <p:nvSpPr>
          <p:cNvPr id="5" name="平行四边形 4"/>
          <p:cNvSpPr/>
          <p:nvPr/>
        </p:nvSpPr>
        <p:spPr>
          <a:xfrm>
            <a:off x="3108532" y="1537753"/>
            <a:ext cx="6035468" cy="3189811"/>
          </a:xfrm>
          <a:prstGeom prst="parallelogram">
            <a:avLst>
              <a:gd name="adj" fmla="val 0"/>
            </a:avLst>
          </a:prstGeom>
          <a:solidFill>
            <a:schemeClr val="bg1"/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22" name="标题 1"/>
          <p:cNvSpPr>
            <a:spLocks noGrp="1"/>
          </p:cNvSpPr>
          <p:nvPr>
            <p:ph type="title" hasCustomPrompt="1"/>
          </p:nvPr>
        </p:nvSpPr>
        <p:spPr>
          <a:xfrm>
            <a:off x="4095573" y="2602230"/>
            <a:ext cx="4819828" cy="1060855"/>
          </a:xfrm>
          <a:prstGeom prst="rect">
            <a:avLst/>
          </a:prstGeom>
          <a:noFill/>
          <a:effectLst/>
        </p:spPr>
        <p:txBody>
          <a:bodyPr anchor="ctr">
            <a:noAutofit/>
          </a:bodyPr>
          <a:lstStyle>
            <a:lvl1pPr algn="ctr">
              <a:defRPr sz="3000" b="1">
                <a:solidFill>
                  <a:schemeClr val="accent1"/>
                </a:solidFill>
              </a:defRPr>
            </a:lvl1pPr>
          </a:lstStyle>
          <a:p>
            <a:r>
              <a:rPr lang="zh-CN" altLang="en-US" dirty="0"/>
              <a:t>单击此处编辑标题样式</a:t>
            </a:r>
          </a:p>
        </p:txBody>
      </p:sp>
      <p:pic>
        <p:nvPicPr>
          <p:cNvPr id="8" name="图片 7" descr="图片包含 建筑物&#10;&#10;自动生成的说明"/>
          <p:cNvPicPr>
            <a:picLocks noChangeAspect="1"/>
          </p:cNvPicPr>
          <p:nvPr/>
        </p:nvPicPr>
        <p:blipFill>
          <a:blip r:embed="rId3" cstate="print">
            <a:alphaModFix amt="10000"/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9989" y="2142500"/>
            <a:ext cx="6035468" cy="2590938"/>
          </a:xfrm>
          <a:prstGeom prst="rect">
            <a:avLst/>
          </a:prstGeom>
        </p:spPr>
      </p:pic>
      <p:sp>
        <p:nvSpPr>
          <p:cNvPr id="26" name="内容占位符 25"/>
          <p:cNvSpPr>
            <a:spLocks noGrp="1"/>
          </p:cNvSpPr>
          <p:nvPr>
            <p:ph sz="quarter" idx="10" hasCustomPrompt="1"/>
          </p:nvPr>
        </p:nvSpPr>
        <p:spPr>
          <a:xfrm>
            <a:off x="6710149" y="4805778"/>
            <a:ext cx="2177483" cy="454025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1350">
                <a:solidFill>
                  <a:schemeClr val="accent2"/>
                </a:solidFill>
              </a:defRPr>
            </a:lvl1pPr>
          </a:lstStyle>
          <a:p>
            <a:pPr lvl="0"/>
            <a:fld id="{C6124F18-99FF-4E25-B026-C95B196756F6}" type="datetime2">
              <a:rPr lang="zh-CN" altLang="en-US" smtClean="0"/>
              <a:t>​</a:t>
            </a:fld>
            <a:endParaRPr lang="zh-CN" altLang="en-US" dirty="0"/>
          </a:p>
        </p:txBody>
      </p:sp>
      <p:sp>
        <p:nvSpPr>
          <p:cNvPr id="32" name="文本占位符 31"/>
          <p:cNvSpPr>
            <a:spLocks noGrp="1"/>
          </p:cNvSpPr>
          <p:nvPr>
            <p:ph type="body" sz="quarter" idx="11" hasCustomPrompt="1"/>
          </p:nvPr>
        </p:nvSpPr>
        <p:spPr>
          <a:xfrm>
            <a:off x="4095574" y="4696131"/>
            <a:ext cx="2512397" cy="598488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1800" b="1">
                <a:solidFill>
                  <a:schemeClr val="accent2"/>
                </a:solidFill>
              </a:defRPr>
            </a:lvl1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15" name="图片占位符 14"/>
          <p:cNvSpPr>
            <a:spLocks noGrp="1"/>
          </p:cNvSpPr>
          <p:nvPr>
            <p:ph type="pic" sz="quarter" idx="12"/>
          </p:nvPr>
        </p:nvSpPr>
        <p:spPr>
          <a:xfrm>
            <a:off x="0" y="1119385"/>
            <a:ext cx="4742916" cy="4026547"/>
          </a:xfrm>
          <a:custGeom>
            <a:avLst/>
            <a:gdLst>
              <a:gd name="connsiteX0" fmla="*/ 0 w 4827208"/>
              <a:gd name="connsiteY0" fmla="*/ 0 h 3236615"/>
              <a:gd name="connsiteX1" fmla="*/ 4827208 w 4827208"/>
              <a:gd name="connsiteY1" fmla="*/ 0 h 3236615"/>
              <a:gd name="connsiteX2" fmla="*/ 3218537 w 4827208"/>
              <a:gd name="connsiteY2" fmla="*/ 3236615 h 3236615"/>
              <a:gd name="connsiteX3" fmla="*/ 0 w 4827208"/>
              <a:gd name="connsiteY3" fmla="*/ 3236615 h 32366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27208" h="3236615">
                <a:moveTo>
                  <a:pt x="0" y="0"/>
                </a:moveTo>
                <a:lnTo>
                  <a:pt x="4827208" y="0"/>
                </a:lnTo>
                <a:lnTo>
                  <a:pt x="3218537" y="3236615"/>
                </a:lnTo>
                <a:lnTo>
                  <a:pt x="0" y="3236615"/>
                </a:lnTo>
                <a:close/>
              </a:path>
            </a:pathLst>
          </a:cu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noAutofit/>
          </a:bodyPr>
          <a:lstStyle/>
          <a:p>
            <a:r>
              <a:rPr lang="zh-CN" altLang="en-US"/>
              <a:t>单击图标添加图片</a:t>
            </a: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93419" y="4410384"/>
            <a:ext cx="2951472" cy="209291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913" y="51177"/>
            <a:ext cx="2169174" cy="713098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 rotWithShape="1">
          <a:blip r:embed="rId6" cstate="print"/>
          <a:srcRect l="24247" t="-10302" r="1346"/>
          <a:stretch>
            <a:fillRect/>
          </a:stretch>
        </p:blipFill>
        <p:spPr>
          <a:xfrm>
            <a:off x="0" y="5999389"/>
            <a:ext cx="9176531" cy="45402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目录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 descr="图片包含 建筑物, 圆屋顶, 地板&#10;&#10;描述已自动生成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5" y="0"/>
            <a:ext cx="9141713" cy="6858000"/>
          </a:xfrm>
          <a:prstGeom prst="rect">
            <a:avLst/>
          </a:prstGeom>
        </p:spPr>
      </p:pic>
      <p:sp>
        <p:nvSpPr>
          <p:cNvPr id="13" name="图片占位符 12"/>
          <p:cNvSpPr>
            <a:spLocks noGrp="1"/>
          </p:cNvSpPr>
          <p:nvPr>
            <p:ph type="pic" sz="quarter" idx="10"/>
          </p:nvPr>
        </p:nvSpPr>
        <p:spPr>
          <a:xfrm>
            <a:off x="4329112" y="0"/>
            <a:ext cx="4814888" cy="6858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单击图标添加图片</a:t>
            </a:r>
          </a:p>
        </p:txBody>
      </p:sp>
      <p:sp>
        <p:nvSpPr>
          <p:cNvPr id="22" name="矩形 21"/>
          <p:cNvSpPr/>
          <p:nvPr/>
        </p:nvSpPr>
        <p:spPr>
          <a:xfrm flipV="1">
            <a:off x="4254468" y="0"/>
            <a:ext cx="67500" cy="6858000"/>
          </a:xfrm>
          <a:prstGeom prst="rect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grpSp>
        <p:nvGrpSpPr>
          <p:cNvPr id="15" name="组合 14"/>
          <p:cNvGrpSpPr/>
          <p:nvPr/>
        </p:nvGrpSpPr>
        <p:grpSpPr>
          <a:xfrm>
            <a:off x="304801" y="2569072"/>
            <a:ext cx="3802380" cy="1349244"/>
            <a:chOff x="304800" y="2709636"/>
            <a:chExt cx="4122059" cy="1462680"/>
          </a:xfrm>
        </p:grpSpPr>
        <p:grpSp>
          <p:nvGrpSpPr>
            <p:cNvPr id="16" name="组合 15"/>
            <p:cNvGrpSpPr/>
            <p:nvPr/>
          </p:nvGrpSpPr>
          <p:grpSpPr>
            <a:xfrm>
              <a:off x="304800" y="2709636"/>
              <a:ext cx="4122059" cy="1462680"/>
              <a:chOff x="667656" y="1497651"/>
              <a:chExt cx="4122059" cy="1462680"/>
            </a:xfrm>
          </p:grpSpPr>
          <p:grpSp>
            <p:nvGrpSpPr>
              <p:cNvPr id="18" name="组合 17"/>
              <p:cNvGrpSpPr/>
              <p:nvPr/>
            </p:nvGrpSpPr>
            <p:grpSpPr>
              <a:xfrm>
                <a:off x="667656" y="1497651"/>
                <a:ext cx="4122059" cy="1438728"/>
                <a:chOff x="537028" y="1493158"/>
                <a:chExt cx="4122059" cy="1438728"/>
              </a:xfrm>
            </p:grpSpPr>
            <p:sp>
              <p:nvSpPr>
                <p:cNvPr id="21" name="矩形 20"/>
                <p:cNvSpPr/>
                <p:nvPr/>
              </p:nvSpPr>
              <p:spPr>
                <a:xfrm>
                  <a:off x="537029" y="1493158"/>
                  <a:ext cx="4122058" cy="1438728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pic>
              <p:nvPicPr>
                <p:cNvPr id="23" name="图片 22" descr="图片包含 建筑物&#10;&#10;自动生成的说明"/>
                <p:cNvPicPr>
                  <a:picLocks noChangeAspect="1"/>
                </p:cNvPicPr>
                <p:nvPr/>
              </p:nvPicPr>
              <p:blipFill>
                <a:blip r:embed="rId3" cstate="print">
                  <a:alphaModFix amt="25000"/>
                  <a:duotone>
                    <a:schemeClr val="bg2">
                      <a:shade val="45000"/>
                      <a:satMod val="135000"/>
                    </a:schemeClr>
                    <a:prstClr val="white"/>
                  </a:duotone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37028" y="1604731"/>
                  <a:ext cx="4122058" cy="1327155"/>
                </a:xfrm>
                <a:prstGeom prst="rect">
                  <a:avLst/>
                </a:prstGeom>
                <a:effectLst/>
              </p:spPr>
            </p:pic>
          </p:grpSp>
          <p:sp>
            <p:nvSpPr>
              <p:cNvPr id="19" name="文本框 18"/>
              <p:cNvSpPr txBox="1"/>
              <p:nvPr/>
            </p:nvSpPr>
            <p:spPr>
              <a:xfrm>
                <a:off x="2387598" y="1755350"/>
                <a:ext cx="2235199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5400" b="1" dirty="0">
                    <a:solidFill>
                      <a:schemeClr val="accent1"/>
                    </a:solidFill>
                  </a:rPr>
                  <a:t>目  录</a:t>
                </a:r>
              </a:p>
            </p:txBody>
          </p:sp>
          <p:sp>
            <p:nvSpPr>
              <p:cNvPr id="20" name="矩形 19"/>
              <p:cNvSpPr/>
              <p:nvPr/>
            </p:nvSpPr>
            <p:spPr>
              <a:xfrm rot="16200000">
                <a:off x="2683685" y="854302"/>
                <a:ext cx="90000" cy="4122058"/>
              </a:xfrm>
              <a:prstGeom prst="rect">
                <a:avLst/>
              </a:prstGeom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pic>
          <p:nvPicPr>
            <p:cNvPr id="17" name="图片 16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3887" y="2871509"/>
              <a:ext cx="1590855" cy="1114981"/>
            </a:xfrm>
            <a:prstGeom prst="rect">
              <a:avLst/>
            </a:prstGeom>
          </p:spPr>
        </p:pic>
      </p:grp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目录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14" descr="图片包含 建筑物, 圆屋顶, 地板&#10;&#10;描述已自动生成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305" y="0"/>
            <a:ext cx="9141713" cy="6858000"/>
          </a:xfrm>
          <a:prstGeom prst="rect">
            <a:avLst/>
          </a:prstGeom>
        </p:spPr>
      </p:pic>
      <p:sp>
        <p:nvSpPr>
          <p:cNvPr id="13" name="图片占位符 12"/>
          <p:cNvSpPr>
            <a:spLocks noGrp="1"/>
          </p:cNvSpPr>
          <p:nvPr>
            <p:ph type="pic" sz="quarter" idx="10"/>
          </p:nvPr>
        </p:nvSpPr>
        <p:spPr>
          <a:xfrm>
            <a:off x="-14288" y="3429002"/>
            <a:ext cx="9158288" cy="3428999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单击图标添加图片</a:t>
            </a:r>
          </a:p>
        </p:txBody>
      </p:sp>
      <p:sp>
        <p:nvSpPr>
          <p:cNvPr id="14" name="矩形 13"/>
          <p:cNvSpPr/>
          <p:nvPr/>
        </p:nvSpPr>
        <p:spPr>
          <a:xfrm rot="16200000" flipV="1">
            <a:off x="4527001" y="-1213481"/>
            <a:ext cx="90000" cy="914917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grpSp>
        <p:nvGrpSpPr>
          <p:cNvPr id="2" name="组合 1"/>
          <p:cNvGrpSpPr/>
          <p:nvPr/>
        </p:nvGrpSpPr>
        <p:grpSpPr>
          <a:xfrm>
            <a:off x="2510970" y="685800"/>
            <a:ext cx="4122060" cy="1462680"/>
            <a:chOff x="2251890" y="685800"/>
            <a:chExt cx="4122060" cy="1462680"/>
          </a:xfrm>
        </p:grpSpPr>
        <p:grpSp>
          <p:nvGrpSpPr>
            <p:cNvPr id="12" name="组合 11"/>
            <p:cNvGrpSpPr/>
            <p:nvPr/>
          </p:nvGrpSpPr>
          <p:grpSpPr>
            <a:xfrm>
              <a:off x="2251890" y="685800"/>
              <a:ext cx="4122060" cy="1462680"/>
              <a:chOff x="667655" y="1497651"/>
              <a:chExt cx="4122060" cy="1462680"/>
            </a:xfrm>
          </p:grpSpPr>
          <p:grpSp>
            <p:nvGrpSpPr>
              <p:cNvPr id="16" name="组合 15"/>
              <p:cNvGrpSpPr/>
              <p:nvPr/>
            </p:nvGrpSpPr>
            <p:grpSpPr>
              <a:xfrm>
                <a:off x="667656" y="1497651"/>
                <a:ext cx="4122059" cy="1438728"/>
                <a:chOff x="537028" y="1493158"/>
                <a:chExt cx="4122059" cy="1438728"/>
              </a:xfrm>
            </p:grpSpPr>
            <p:sp>
              <p:nvSpPr>
                <p:cNvPr id="19" name="矩形 18"/>
                <p:cNvSpPr/>
                <p:nvPr/>
              </p:nvSpPr>
              <p:spPr>
                <a:xfrm>
                  <a:off x="537029" y="1493158"/>
                  <a:ext cx="4122058" cy="1438728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pic>
              <p:nvPicPr>
                <p:cNvPr id="20" name="图片 19" descr="图片包含 建筑物&#10;&#10;自动生成的说明"/>
                <p:cNvPicPr>
                  <a:picLocks noChangeAspect="1"/>
                </p:cNvPicPr>
                <p:nvPr/>
              </p:nvPicPr>
              <p:blipFill>
                <a:blip r:embed="rId3" cstate="print">
                  <a:alphaModFix amt="25000"/>
                  <a:duotone>
                    <a:schemeClr val="bg2">
                      <a:shade val="45000"/>
                      <a:satMod val="135000"/>
                    </a:schemeClr>
                    <a:prstClr val="white"/>
                  </a:duotone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37028" y="1604731"/>
                  <a:ext cx="4122058" cy="1327155"/>
                </a:xfrm>
                <a:prstGeom prst="rect">
                  <a:avLst/>
                </a:prstGeom>
                <a:effectLst/>
              </p:spPr>
            </p:pic>
          </p:grpSp>
          <p:sp>
            <p:nvSpPr>
              <p:cNvPr id="17" name="文本框 16"/>
              <p:cNvSpPr txBox="1"/>
              <p:nvPr/>
            </p:nvSpPr>
            <p:spPr>
              <a:xfrm>
                <a:off x="667655" y="1755350"/>
                <a:ext cx="4122059" cy="101566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6000" b="1" dirty="0">
                    <a:solidFill>
                      <a:schemeClr val="accent1"/>
                    </a:solidFill>
                  </a:rPr>
                  <a:t>目         录</a:t>
                </a:r>
              </a:p>
            </p:txBody>
          </p:sp>
          <p:sp>
            <p:nvSpPr>
              <p:cNvPr id="18" name="矩形 17"/>
              <p:cNvSpPr/>
              <p:nvPr/>
            </p:nvSpPr>
            <p:spPr>
              <a:xfrm rot="16200000">
                <a:off x="2683685" y="854302"/>
                <a:ext cx="90000" cy="4122058"/>
              </a:xfrm>
              <a:prstGeom prst="rect">
                <a:avLst/>
              </a:prstGeom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pic>
          <p:nvPicPr>
            <p:cNvPr id="21" name="图片 20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507967" y="797373"/>
              <a:ext cx="1590855" cy="1114981"/>
            </a:xfrm>
            <a:prstGeom prst="rect">
              <a:avLst/>
            </a:prstGeom>
          </p:spPr>
        </p:pic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章节过渡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图片包含 建筑物, 圆屋顶, 地板&#10;&#10;描述已自动生成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5" y="0"/>
            <a:ext cx="9141713" cy="6858000"/>
          </a:xfrm>
          <a:prstGeom prst="rect">
            <a:avLst/>
          </a:prstGeom>
        </p:spPr>
      </p:pic>
      <p:sp>
        <p:nvSpPr>
          <p:cNvPr id="42" name="矩形 41"/>
          <p:cNvSpPr/>
          <p:nvPr/>
        </p:nvSpPr>
        <p:spPr>
          <a:xfrm rot="16200000">
            <a:off x="4527000" y="-1092750"/>
            <a:ext cx="90000" cy="9144000"/>
          </a:xfrm>
          <a:prstGeom prst="rect">
            <a:avLst/>
          </a:prstGeom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34" name="图片占位符 33"/>
          <p:cNvSpPr>
            <a:spLocks noGrp="1"/>
          </p:cNvSpPr>
          <p:nvPr>
            <p:ph type="pic" sz="quarter" idx="10"/>
          </p:nvPr>
        </p:nvSpPr>
        <p:spPr>
          <a:xfrm>
            <a:off x="0" y="-19050"/>
            <a:ext cx="9144000" cy="3442348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单击图标添加图片</a:t>
            </a:r>
            <a:endParaRPr lang="zh-CN" altLang="en-US" dirty="0"/>
          </a:p>
        </p:txBody>
      </p:sp>
      <p:sp>
        <p:nvSpPr>
          <p:cNvPr id="14" name="标题 13"/>
          <p:cNvSpPr>
            <a:spLocks noGrp="1"/>
          </p:cNvSpPr>
          <p:nvPr>
            <p:ph type="title"/>
          </p:nvPr>
        </p:nvSpPr>
        <p:spPr>
          <a:xfrm>
            <a:off x="3490556" y="3047031"/>
            <a:ext cx="4867275" cy="775349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>
            <a:lvl1pPr algn="ctr">
              <a:defRPr sz="3000" b="1">
                <a:solidFill>
                  <a:schemeClr val="accent1"/>
                </a:solidFill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 dirty="0"/>
          </a:p>
        </p:txBody>
      </p:sp>
      <p:sp>
        <p:nvSpPr>
          <p:cNvPr id="39" name="文本占位符 38"/>
          <p:cNvSpPr>
            <a:spLocks noGrp="1"/>
          </p:cNvSpPr>
          <p:nvPr>
            <p:ph type="body" sz="quarter" idx="11" hasCustomPrompt="1"/>
          </p:nvPr>
        </p:nvSpPr>
        <p:spPr>
          <a:xfrm>
            <a:off x="3490556" y="4054688"/>
            <a:ext cx="4867275" cy="1534265"/>
          </a:xfrm>
          <a:prstGeom prst="rect">
            <a:avLst/>
          </a:prstGeom>
        </p:spPr>
        <p:txBody>
          <a:bodyPr/>
          <a:lstStyle>
            <a:lvl1pPr marL="0" indent="0" algn="just">
              <a:lnSpc>
                <a:spcPct val="130000"/>
              </a:lnSpc>
              <a:buNone/>
              <a:defRPr sz="1650">
                <a:solidFill>
                  <a:schemeClr val="accent2"/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/>
              <a:t>编辑母版文本样式</a:t>
            </a: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3" cstate="print"/>
          <a:srcRect l="24247" t="-10302" r="1346"/>
          <a:stretch>
            <a:fillRect/>
          </a:stretch>
        </p:blipFill>
        <p:spPr>
          <a:xfrm>
            <a:off x="0" y="5999389"/>
            <a:ext cx="9176531" cy="45402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章节过渡页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 descr="图片包含 建筑物, 圆屋顶, 地板&#10;&#10;描述已自动生成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5" y="0"/>
            <a:ext cx="9141713" cy="6858000"/>
          </a:xfrm>
          <a:prstGeom prst="rect">
            <a:avLst/>
          </a:prstGeom>
        </p:spPr>
      </p:pic>
      <p:sp>
        <p:nvSpPr>
          <p:cNvPr id="42" name="矩形 41"/>
          <p:cNvSpPr/>
          <p:nvPr/>
        </p:nvSpPr>
        <p:spPr>
          <a:xfrm rot="10800000">
            <a:off x="4414426" y="-45000"/>
            <a:ext cx="67500" cy="6948000"/>
          </a:xfrm>
          <a:prstGeom prst="rect">
            <a:avLst/>
          </a:prstGeom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34" name="图片占位符 33"/>
          <p:cNvSpPr>
            <a:spLocks noGrp="1"/>
          </p:cNvSpPr>
          <p:nvPr>
            <p:ph type="pic" sz="quarter" idx="10"/>
          </p:nvPr>
        </p:nvSpPr>
        <p:spPr>
          <a:xfrm>
            <a:off x="0" y="-19050"/>
            <a:ext cx="4381500" cy="687705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单击图标添加图片</a:t>
            </a:r>
            <a:endParaRPr lang="zh-CN" altLang="en-US" dirty="0"/>
          </a:p>
        </p:txBody>
      </p:sp>
      <p:sp>
        <p:nvSpPr>
          <p:cNvPr id="14" name="标题 13"/>
          <p:cNvSpPr>
            <a:spLocks noGrp="1"/>
          </p:cNvSpPr>
          <p:nvPr>
            <p:ph type="title"/>
          </p:nvPr>
        </p:nvSpPr>
        <p:spPr>
          <a:xfrm>
            <a:off x="4679157" y="3047031"/>
            <a:ext cx="4236244" cy="775349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>
            <a:lvl1pPr algn="ctr">
              <a:defRPr sz="3000" b="1">
                <a:solidFill>
                  <a:schemeClr val="accent1"/>
                </a:solidFill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 dirty="0"/>
          </a:p>
        </p:txBody>
      </p:sp>
      <p:sp>
        <p:nvSpPr>
          <p:cNvPr id="39" name="文本占位符 38"/>
          <p:cNvSpPr>
            <a:spLocks noGrp="1"/>
          </p:cNvSpPr>
          <p:nvPr>
            <p:ph type="body" sz="quarter" idx="11" hasCustomPrompt="1"/>
          </p:nvPr>
        </p:nvSpPr>
        <p:spPr>
          <a:xfrm>
            <a:off x="4679157" y="4054688"/>
            <a:ext cx="4236244" cy="1534265"/>
          </a:xfrm>
          <a:prstGeom prst="rect">
            <a:avLst/>
          </a:prstGeom>
        </p:spPr>
        <p:txBody>
          <a:bodyPr/>
          <a:lstStyle>
            <a:lvl1pPr marL="0" indent="0" algn="just">
              <a:lnSpc>
                <a:spcPct val="130000"/>
              </a:lnSpc>
              <a:buNone/>
              <a:defRPr sz="1650">
                <a:solidFill>
                  <a:schemeClr val="accent2"/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/>
              <a:t>编辑母版文本样式</a:t>
            </a: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3" cstate="print"/>
          <a:srcRect l="49487" r="1345"/>
          <a:stretch>
            <a:fillRect/>
          </a:stretch>
        </p:blipFill>
        <p:spPr>
          <a:xfrm>
            <a:off x="4678824" y="6041800"/>
            <a:ext cx="4440332" cy="411617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 descr="图片包含 建筑物, 圆屋顶, 地板&#10;&#10;描述已自动生成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5" y="0"/>
            <a:ext cx="9141713" cy="6858000"/>
          </a:xfrm>
          <a:prstGeom prst="rect">
            <a:avLst/>
          </a:prstGeom>
        </p:spPr>
      </p:pic>
      <p:sp>
        <p:nvSpPr>
          <p:cNvPr id="3" name="灯片编号占位符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0E5717-6011-4D34-B965-CC6178B38EF3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9" name="文本占位符 31"/>
          <p:cNvSpPr>
            <a:spLocks noGrp="1"/>
          </p:cNvSpPr>
          <p:nvPr>
            <p:ph type="body" sz="quarter" idx="12" hasCustomPrompt="1"/>
          </p:nvPr>
        </p:nvSpPr>
        <p:spPr>
          <a:xfrm>
            <a:off x="239292" y="6438900"/>
            <a:ext cx="3113508" cy="419100"/>
          </a:xfrm>
          <a:prstGeom prst="rect">
            <a:avLst/>
          </a:prstGeom>
        </p:spPr>
        <p:txBody>
          <a:bodyPr lIns="0" tIns="0" rIns="0" bIns="0" anchor="ctr"/>
          <a:lstStyle>
            <a:lvl1pPr marL="0" indent="0" algn="l">
              <a:lnSpc>
                <a:spcPct val="100000"/>
              </a:lnSpc>
              <a:buNone/>
              <a:defRPr sz="1500" b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10" name="文本占位符 31"/>
          <p:cNvSpPr>
            <a:spLocks noGrp="1"/>
          </p:cNvSpPr>
          <p:nvPr>
            <p:ph type="body" sz="quarter" idx="13" hasCustomPrompt="1"/>
          </p:nvPr>
        </p:nvSpPr>
        <p:spPr>
          <a:xfrm>
            <a:off x="3591705" y="6438900"/>
            <a:ext cx="3113508" cy="419100"/>
          </a:xfrm>
          <a:prstGeom prst="rect">
            <a:avLst/>
          </a:prstGeom>
        </p:spPr>
        <p:txBody>
          <a:bodyPr lIns="0" tIns="0" rIns="0" bIns="0" anchor="ctr"/>
          <a:lstStyle>
            <a:lvl1pPr marL="0" indent="0" algn="l">
              <a:lnSpc>
                <a:spcPct val="100000"/>
              </a:lnSpc>
              <a:buNone/>
              <a:defRPr sz="1500" b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19" name="平行四边形 18"/>
          <p:cNvSpPr/>
          <p:nvPr/>
        </p:nvSpPr>
        <p:spPr>
          <a:xfrm>
            <a:off x="1" y="1"/>
            <a:ext cx="9143612" cy="685800"/>
          </a:xfrm>
          <a:prstGeom prst="parallelogram">
            <a:avLst>
              <a:gd name="adj" fmla="val 43056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 dirty="0"/>
          </a:p>
        </p:txBody>
      </p:sp>
      <p:sp>
        <p:nvSpPr>
          <p:cNvPr id="21" name="文本占位符 31"/>
          <p:cNvSpPr>
            <a:spLocks noGrp="1"/>
          </p:cNvSpPr>
          <p:nvPr>
            <p:ph type="body" sz="quarter" idx="14" hasCustomPrompt="1"/>
          </p:nvPr>
        </p:nvSpPr>
        <p:spPr>
          <a:xfrm>
            <a:off x="806514" y="43657"/>
            <a:ext cx="7330964" cy="598488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2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zh-CN" altLang="en-US" dirty="0"/>
              <a:t>编辑母版文本样式</a:t>
            </a:r>
          </a:p>
        </p:txBody>
      </p:sp>
      <p:sp>
        <p:nvSpPr>
          <p:cNvPr id="11" name="平行四边形 10"/>
          <p:cNvSpPr/>
          <p:nvPr/>
        </p:nvSpPr>
        <p:spPr>
          <a:xfrm>
            <a:off x="8571627" y="119858"/>
            <a:ext cx="355174" cy="242093"/>
          </a:xfrm>
          <a:prstGeom prst="parallelogram">
            <a:avLst>
              <a:gd name="adj" fmla="val 44445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 dirty="0"/>
          </a:p>
        </p:txBody>
      </p:sp>
      <p:sp>
        <p:nvSpPr>
          <p:cNvPr id="12" name="平行四边形 11"/>
          <p:cNvSpPr/>
          <p:nvPr/>
        </p:nvSpPr>
        <p:spPr>
          <a:xfrm>
            <a:off x="8262588" y="322602"/>
            <a:ext cx="355174" cy="242093"/>
          </a:xfrm>
          <a:prstGeom prst="parallelogram">
            <a:avLst>
              <a:gd name="adj" fmla="val 44445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 dirty="0"/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 rotWithShape="1">
          <a:blip r:embed="rId3" cstate="print"/>
          <a:srcRect l="24247" t="-10302" r="1346"/>
          <a:stretch>
            <a:fillRect/>
          </a:stretch>
        </p:blipFill>
        <p:spPr>
          <a:xfrm>
            <a:off x="0" y="5999389"/>
            <a:ext cx="9176531" cy="454025"/>
          </a:xfrm>
          <a:prstGeom prst="rect">
            <a:avLst/>
          </a:prstGeom>
        </p:spPr>
      </p:pic>
      <p:pic>
        <p:nvPicPr>
          <p:cNvPr id="15" name="图片 14" descr="图片包含 户外, 标牌, 黑色&#10;&#10;自动生成的说明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9292" y="73482"/>
            <a:ext cx="538838" cy="53883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 descr="图片包含 建筑物, 圆屋顶, 地板&#10;&#10;描述已自动生成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5" y="0"/>
            <a:ext cx="9141713" cy="6858000"/>
          </a:xfrm>
          <a:prstGeom prst="rect">
            <a:avLst/>
          </a:prstGeom>
        </p:spPr>
      </p:pic>
      <p:sp>
        <p:nvSpPr>
          <p:cNvPr id="3" name="灯片编号占位符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0E5717-6011-4D34-B965-CC6178B38EF3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9" name="文本占位符 31"/>
          <p:cNvSpPr>
            <a:spLocks noGrp="1"/>
          </p:cNvSpPr>
          <p:nvPr>
            <p:ph type="body" sz="quarter" idx="12" hasCustomPrompt="1"/>
          </p:nvPr>
        </p:nvSpPr>
        <p:spPr>
          <a:xfrm>
            <a:off x="239292" y="6438900"/>
            <a:ext cx="3113508" cy="419100"/>
          </a:xfrm>
          <a:prstGeom prst="rect">
            <a:avLst/>
          </a:prstGeom>
        </p:spPr>
        <p:txBody>
          <a:bodyPr lIns="0" tIns="0" rIns="0" bIns="0" anchor="ctr"/>
          <a:lstStyle>
            <a:lvl1pPr marL="0" indent="0" algn="l">
              <a:lnSpc>
                <a:spcPct val="100000"/>
              </a:lnSpc>
              <a:buNone/>
              <a:defRPr sz="1500" b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10" name="文本占位符 31"/>
          <p:cNvSpPr>
            <a:spLocks noGrp="1"/>
          </p:cNvSpPr>
          <p:nvPr>
            <p:ph type="body" sz="quarter" idx="13" hasCustomPrompt="1"/>
          </p:nvPr>
        </p:nvSpPr>
        <p:spPr>
          <a:xfrm>
            <a:off x="3591705" y="6438900"/>
            <a:ext cx="3113508" cy="419100"/>
          </a:xfrm>
          <a:prstGeom prst="rect">
            <a:avLst/>
          </a:prstGeom>
        </p:spPr>
        <p:txBody>
          <a:bodyPr lIns="0" tIns="0" rIns="0" bIns="0" anchor="ctr"/>
          <a:lstStyle>
            <a:lvl1pPr marL="0" indent="0" algn="l">
              <a:lnSpc>
                <a:spcPct val="100000"/>
              </a:lnSpc>
              <a:buNone/>
              <a:defRPr sz="1500" b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21" name="文本占位符 31"/>
          <p:cNvSpPr>
            <a:spLocks noGrp="1"/>
          </p:cNvSpPr>
          <p:nvPr>
            <p:ph type="body" sz="quarter" idx="14" hasCustomPrompt="1"/>
          </p:nvPr>
        </p:nvSpPr>
        <p:spPr>
          <a:xfrm>
            <a:off x="806514" y="43657"/>
            <a:ext cx="5311258" cy="598488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24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zh-CN" altLang="en-US"/>
              <a:t>编辑母版文本样式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137478" y="6515101"/>
            <a:ext cx="777923" cy="3429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0E5717-6011-4D34-B965-CC6178B38EF3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</p:sldLayoutIdLst>
  <p:hf sldNum="0" hdr="0" ftr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my.sjtu.edu.cn/" TargetMode="External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64510" y="1891793"/>
            <a:ext cx="8414979" cy="1701800"/>
          </a:xfrm>
        </p:spPr>
        <p:txBody>
          <a:bodyPr/>
          <a:lstStyle/>
          <a:p>
            <a:r>
              <a:rPr lang="zh-CN" altLang="en-US" sz="4000" dirty="0"/>
              <a:t>困难生核查学生线上操作指南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zh-CN" altLang="en-US" dirty="0"/>
              <a:t>学生事务中心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altLang="zh-CN" dirty="0"/>
              <a:t>2023</a:t>
            </a:r>
            <a:r>
              <a:rPr lang="zh-CN" altLang="en-US" dirty="0"/>
              <a:t>年</a:t>
            </a:r>
            <a:r>
              <a:rPr lang="en-US" altLang="zh-CN" dirty="0"/>
              <a:t>6</a:t>
            </a:r>
            <a:r>
              <a:rPr lang="zh-CN" altLang="en-US" dirty="0"/>
              <a:t>月</a:t>
            </a:r>
            <a:r>
              <a:rPr lang="en-US" altLang="zh-CN"/>
              <a:t>14</a:t>
            </a:r>
            <a:r>
              <a:rPr lang="zh-CN" altLang="en-US"/>
              <a:t>日</a:t>
            </a:r>
            <a:endParaRPr lang="zh-CN" alt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2138362" y="2252703"/>
            <a:ext cx="4867275" cy="775349"/>
          </a:xfrm>
        </p:spPr>
        <p:txBody>
          <a:bodyPr/>
          <a:lstStyle/>
          <a:p>
            <a:r>
              <a:rPr lang="zh-CN" altLang="en-US" dirty="0"/>
              <a:t>学生经济情况调查表格说明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zh-CN" altLang="en-US" dirty="0"/>
              <a:t>学生经济情况调查表格说明</a:t>
            </a: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2"/>
          <a:srcRect l="9042" t="5691" r="6776"/>
          <a:stretch>
            <a:fillRect/>
          </a:stretch>
        </p:blipFill>
        <p:spPr>
          <a:xfrm>
            <a:off x="210312" y="996696"/>
            <a:ext cx="5093208" cy="4670973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5407459" y="1646644"/>
            <a:ext cx="3591815" cy="37394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b="1" dirty="0">
                <a:latin typeface="+mn-ea"/>
              </a:rPr>
              <a:t>1.</a:t>
            </a:r>
            <a:r>
              <a:rPr lang="zh-CN" altLang="en-US" b="1" dirty="0">
                <a:latin typeface="+mn-ea"/>
              </a:rPr>
              <a:t>基本信息填写</a:t>
            </a:r>
            <a:endParaRPr lang="en-US" altLang="zh-CN" b="1" dirty="0">
              <a:latin typeface="+mn-ea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n"/>
            </a:pPr>
            <a:r>
              <a:rPr lang="zh-CN" altLang="en-US" sz="1600" dirty="0">
                <a:latin typeface="+mn-ea"/>
              </a:rPr>
              <a:t>根据实际情况，填写以下内容：</a:t>
            </a:r>
            <a:endParaRPr lang="en-US" altLang="zh-CN" sz="1600" dirty="0">
              <a:latin typeface="+mn-ea"/>
            </a:endParaRPr>
          </a:p>
          <a:p>
            <a:pPr>
              <a:lnSpc>
                <a:spcPct val="150000"/>
              </a:lnSpc>
            </a:pPr>
            <a:r>
              <a:rPr lang="zh-CN" altLang="en-US" sz="1600" b="1" dirty="0">
                <a:latin typeface="+mn-ea"/>
              </a:rPr>
              <a:t>家庭户口</a:t>
            </a:r>
            <a:r>
              <a:rPr lang="zh-CN" altLang="en-US" sz="1600" dirty="0">
                <a:latin typeface="+mn-ea"/>
              </a:rPr>
              <a:t>、档案是否入交大、</a:t>
            </a:r>
            <a:r>
              <a:rPr lang="zh-CN" altLang="en-US" sz="1600" b="1" dirty="0">
                <a:latin typeface="+mn-ea"/>
              </a:rPr>
              <a:t>家长手机</a:t>
            </a:r>
            <a:r>
              <a:rPr lang="zh-CN" altLang="en-US" sz="1600" dirty="0">
                <a:latin typeface="+mn-ea"/>
              </a:rPr>
              <a:t>、</a:t>
            </a:r>
            <a:r>
              <a:rPr lang="zh-CN" altLang="en-US" sz="1600" b="1" dirty="0">
                <a:latin typeface="+mn-ea"/>
              </a:rPr>
              <a:t>家庭电话</a:t>
            </a:r>
            <a:r>
              <a:rPr lang="zh-CN" altLang="en-US" sz="1600" dirty="0">
                <a:latin typeface="+mn-ea"/>
              </a:rPr>
              <a:t>、</a:t>
            </a:r>
            <a:r>
              <a:rPr lang="zh-CN" altLang="en-US" sz="1600" b="1" dirty="0">
                <a:latin typeface="+mn-ea"/>
              </a:rPr>
              <a:t>本人邮箱</a:t>
            </a:r>
            <a:r>
              <a:rPr lang="zh-CN" altLang="en-US" sz="1600" dirty="0">
                <a:latin typeface="+mn-ea"/>
              </a:rPr>
              <a:t>、</a:t>
            </a:r>
            <a:r>
              <a:rPr lang="zh-CN" altLang="en-US" sz="1600" b="1" dirty="0">
                <a:latin typeface="+mn-ea"/>
              </a:rPr>
              <a:t>婚否</a:t>
            </a:r>
            <a:r>
              <a:rPr lang="zh-CN" altLang="en-US" sz="1600" dirty="0">
                <a:latin typeface="+mn-ea"/>
              </a:rPr>
              <a:t>、</a:t>
            </a:r>
            <a:r>
              <a:rPr lang="zh-CN" altLang="en-US" sz="1600" b="1" dirty="0">
                <a:latin typeface="+mn-ea"/>
              </a:rPr>
              <a:t>邮编</a:t>
            </a:r>
            <a:r>
              <a:rPr lang="zh-CN" altLang="en-US" sz="1600" dirty="0">
                <a:latin typeface="+mn-ea"/>
              </a:rPr>
              <a:t>、是否生育、是否直博、</a:t>
            </a:r>
            <a:r>
              <a:rPr lang="zh-CN" altLang="en-US" sz="1600" b="1" dirty="0">
                <a:latin typeface="+mn-ea"/>
              </a:rPr>
              <a:t>家庭地址</a:t>
            </a:r>
            <a:r>
              <a:rPr lang="zh-CN" altLang="en-US" sz="1600" dirty="0">
                <a:latin typeface="+mn-ea"/>
              </a:rPr>
              <a:t>、</a:t>
            </a:r>
            <a:r>
              <a:rPr lang="zh-CN" altLang="en-US" sz="1600" b="1" dirty="0">
                <a:latin typeface="+mn-ea"/>
              </a:rPr>
              <a:t>研究生类别</a:t>
            </a:r>
            <a:r>
              <a:rPr lang="zh-CN" altLang="en-US" sz="1600" dirty="0">
                <a:latin typeface="+mn-ea"/>
              </a:rPr>
              <a:t>、</a:t>
            </a:r>
            <a:r>
              <a:rPr lang="zh-CN" altLang="en-US" sz="1600" b="1" dirty="0">
                <a:latin typeface="+mn-ea"/>
              </a:rPr>
              <a:t>学位类型</a:t>
            </a:r>
            <a:r>
              <a:rPr lang="zh-CN" altLang="en-US" sz="1600" dirty="0">
                <a:latin typeface="+mn-ea"/>
              </a:rPr>
              <a:t>、导师姓名及邮箱和本科阶段受助情况</a:t>
            </a:r>
            <a:endParaRPr lang="en-US" altLang="zh-CN" sz="1600" dirty="0">
              <a:latin typeface="+mn-ea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n"/>
            </a:pPr>
            <a:r>
              <a:rPr lang="zh-CN" altLang="en-US" sz="1600" b="1" dirty="0">
                <a:latin typeface="+mn-ea"/>
              </a:rPr>
              <a:t>注：</a:t>
            </a:r>
            <a:r>
              <a:rPr lang="zh-CN" altLang="en-US" sz="1600" dirty="0">
                <a:latin typeface="+mn-ea"/>
              </a:rPr>
              <a:t>表格中</a:t>
            </a:r>
            <a:r>
              <a:rPr lang="zh-CN" altLang="en-US" sz="1600" b="1" dirty="0">
                <a:solidFill>
                  <a:srgbClr val="FF0000"/>
                </a:solidFill>
                <a:latin typeface="+mn-ea"/>
              </a:rPr>
              <a:t>“</a:t>
            </a:r>
            <a:r>
              <a:rPr lang="en-US" altLang="zh-CN" sz="1600" b="1" dirty="0">
                <a:solidFill>
                  <a:srgbClr val="FF0000"/>
                </a:solidFill>
                <a:latin typeface="+mn-ea"/>
              </a:rPr>
              <a:t>*</a:t>
            </a:r>
            <a:r>
              <a:rPr lang="zh-CN" altLang="en-US" sz="1600" b="1" dirty="0">
                <a:solidFill>
                  <a:srgbClr val="FF0000"/>
                </a:solidFill>
                <a:latin typeface="+mn-ea"/>
              </a:rPr>
              <a:t>”</a:t>
            </a:r>
            <a:r>
              <a:rPr lang="zh-CN" altLang="en-US" sz="1600" dirty="0">
                <a:latin typeface="+mn-ea"/>
              </a:rPr>
              <a:t>部分为</a:t>
            </a:r>
            <a:r>
              <a:rPr lang="zh-CN" altLang="en-US" sz="1600" b="1" dirty="0">
                <a:solidFill>
                  <a:srgbClr val="C00000"/>
                </a:solidFill>
                <a:latin typeface="+mn-ea"/>
              </a:rPr>
              <a:t>必须填写</a:t>
            </a:r>
            <a:endParaRPr lang="en-US" altLang="zh-CN" sz="1600" b="1" dirty="0">
              <a:solidFill>
                <a:srgbClr val="C00000"/>
              </a:solidFill>
              <a:latin typeface="+mn-ea"/>
            </a:endParaRPr>
          </a:p>
          <a:p>
            <a:pPr>
              <a:lnSpc>
                <a:spcPct val="150000"/>
              </a:lnSpc>
            </a:pPr>
            <a:r>
              <a:rPr lang="zh-CN" altLang="en-US" sz="1600" b="1" dirty="0">
                <a:solidFill>
                  <a:srgbClr val="C00000"/>
                </a:solidFill>
                <a:latin typeface="+mn-ea"/>
              </a:rPr>
              <a:t>内容</a:t>
            </a:r>
            <a:r>
              <a:rPr lang="zh-CN" altLang="en-US" sz="1600" dirty="0">
                <a:latin typeface="+mn-ea"/>
              </a:rPr>
              <a:t>，如果漏填少填，则无法提交。</a:t>
            </a:r>
            <a:endParaRPr lang="en-US" altLang="zh-CN" sz="1600" dirty="0">
              <a:latin typeface="+mn-ea"/>
            </a:endParaRPr>
          </a:p>
          <a:p>
            <a:endParaRPr lang="zh-CN" alt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zh-CN" altLang="en-US" dirty="0"/>
              <a:t>学生经济情况调查表格说明</a:t>
            </a:r>
          </a:p>
        </p:txBody>
      </p:sp>
      <p:sp>
        <p:nvSpPr>
          <p:cNvPr id="6" name="矩形 5"/>
          <p:cNvSpPr/>
          <p:nvPr/>
        </p:nvSpPr>
        <p:spPr>
          <a:xfrm>
            <a:off x="239292" y="875363"/>
            <a:ext cx="8608679" cy="20701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altLang="zh-CN" b="1" dirty="0">
                <a:solidFill>
                  <a:srgbClr val="000000"/>
                </a:solidFill>
                <a:latin typeface="+mn-ea"/>
                <a:sym typeface="微软雅黑" panose="020B0503020204020204" charset="-122"/>
              </a:rPr>
              <a:t>2.</a:t>
            </a:r>
            <a:r>
              <a:rPr lang="zh-CN" altLang="en-US" b="1" dirty="0">
                <a:solidFill>
                  <a:srgbClr val="000000"/>
                </a:solidFill>
                <a:latin typeface="+mn-ea"/>
                <a:sym typeface="微软雅黑" panose="020B0503020204020204" charset="-122"/>
              </a:rPr>
              <a:t>家庭类型</a:t>
            </a:r>
            <a:endParaRPr lang="en-US" altLang="zh-CN" b="1" dirty="0">
              <a:solidFill>
                <a:srgbClr val="000000"/>
              </a:solidFill>
              <a:latin typeface="+mn-ea"/>
              <a:sym typeface="微软雅黑" panose="020B0503020204020204" charset="-122"/>
            </a:endParaRPr>
          </a:p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SzPct val="80000"/>
              <a:buFont typeface="Wingdings" panose="05000000000000000000" pitchFamily="2" charset="2"/>
              <a:buChar char="n"/>
            </a:pPr>
            <a:r>
              <a:rPr lang="zh-CN" altLang="en-US" sz="1400" dirty="0">
                <a:solidFill>
                  <a:srgbClr val="000000"/>
                </a:solidFill>
                <a:latin typeface="+mn-ea"/>
                <a:sym typeface="微软雅黑" panose="020B0503020204020204" charset="-122"/>
              </a:rPr>
              <a:t>勾选了“无特殊情况”之外的选项，均需要提供相关材料（例如户口本照片、残疾人证、病例本相关页面照片）；</a:t>
            </a:r>
            <a:endParaRPr lang="en-US" altLang="zh-CN" sz="1400" dirty="0">
              <a:solidFill>
                <a:srgbClr val="000000"/>
              </a:solidFill>
              <a:latin typeface="+mn-ea"/>
              <a:sym typeface="微软雅黑" panose="020B0503020204020204" charset="-122"/>
            </a:endParaRPr>
          </a:p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SzPct val="80000"/>
              <a:buFont typeface="Wingdings" panose="05000000000000000000" pitchFamily="2" charset="2"/>
              <a:buChar char="n"/>
            </a:pPr>
            <a:r>
              <a:rPr lang="zh-CN" altLang="en-US" sz="1400" dirty="0">
                <a:solidFill>
                  <a:srgbClr val="000000"/>
                </a:solidFill>
                <a:latin typeface="+mn-ea"/>
                <a:sym typeface="微软雅黑" panose="020B0503020204020204" charset="-122"/>
              </a:rPr>
              <a:t>特殊群体类型一旦勾选，则</a:t>
            </a:r>
            <a:r>
              <a:rPr lang="zh-CN" altLang="en-US" sz="1400" b="1" dirty="0">
                <a:solidFill>
                  <a:srgbClr val="C00000"/>
                </a:solidFill>
                <a:latin typeface="+mn-ea"/>
                <a:sym typeface="微软雅黑" panose="020B0503020204020204" charset="-122"/>
              </a:rPr>
              <a:t>须提供既有材料（烈士证、优抚证、低保凭证等）</a:t>
            </a:r>
            <a:r>
              <a:rPr lang="zh-CN" altLang="en-US" sz="1400" b="1" dirty="0">
                <a:solidFill>
                  <a:srgbClr val="000000"/>
                </a:solidFill>
                <a:latin typeface="+mn-ea"/>
                <a:sym typeface="微软雅黑" panose="020B0503020204020204" charset="-122"/>
              </a:rPr>
              <a:t>，若凭证遗失，则需以个人承诺的方式，用手写方式将情况说明并亲笔签名后，作为附件上传。</a:t>
            </a:r>
            <a:endParaRPr lang="en-US" altLang="zh-CN" sz="1400" dirty="0">
              <a:solidFill>
                <a:srgbClr val="000000"/>
              </a:solidFill>
              <a:latin typeface="+mn-ea"/>
              <a:sym typeface="微软雅黑" panose="020B0503020204020204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31789" y="3064494"/>
            <a:ext cx="7080422" cy="3258969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zh-CN" altLang="en-US" dirty="0"/>
              <a:t>学生经济情况调查表格说明</a:t>
            </a: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2628" y="3760863"/>
            <a:ext cx="8238744" cy="2459440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239292" y="875363"/>
            <a:ext cx="8817622" cy="25472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altLang="zh-CN" b="1" dirty="0">
                <a:solidFill>
                  <a:srgbClr val="000000"/>
                </a:solidFill>
                <a:latin typeface="+mn-ea"/>
                <a:sym typeface="微软雅黑" panose="020B0503020204020204" charset="-122"/>
              </a:rPr>
              <a:t>3.</a:t>
            </a:r>
            <a:r>
              <a:rPr lang="zh-CN" altLang="en-US" b="1" dirty="0">
                <a:solidFill>
                  <a:srgbClr val="000000"/>
                </a:solidFill>
                <a:latin typeface="+mn-ea"/>
                <a:sym typeface="微软雅黑" panose="020B0503020204020204" charset="-122"/>
              </a:rPr>
              <a:t>家庭成员情况</a:t>
            </a:r>
            <a:endParaRPr lang="en-US" altLang="zh-CN" b="1" dirty="0">
              <a:solidFill>
                <a:srgbClr val="000000"/>
              </a:solidFill>
              <a:latin typeface="+mn-ea"/>
              <a:sym typeface="微软雅黑" panose="020B0503020204020204" charset="-122"/>
            </a:endParaRPr>
          </a:p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n"/>
            </a:pPr>
            <a:r>
              <a:rPr lang="zh-CN" altLang="en-US" sz="1400" dirty="0">
                <a:solidFill>
                  <a:srgbClr val="000000"/>
                </a:solidFill>
                <a:latin typeface="+mn-ea"/>
                <a:sym typeface="微软雅黑" panose="020B0503020204020204" charset="-122"/>
              </a:rPr>
              <a:t>按实际填写</a:t>
            </a:r>
            <a:r>
              <a:rPr lang="zh-CN" altLang="en-US" sz="1400" b="1" dirty="0">
                <a:solidFill>
                  <a:srgbClr val="000000"/>
                </a:solidFill>
                <a:latin typeface="+mn-ea"/>
                <a:sym typeface="微软雅黑" panose="020B0503020204020204" charset="-122"/>
              </a:rPr>
              <a:t>除本人以外</a:t>
            </a:r>
            <a:r>
              <a:rPr lang="zh-CN" altLang="en-US" sz="1400" dirty="0">
                <a:solidFill>
                  <a:srgbClr val="000000"/>
                </a:solidFill>
                <a:latin typeface="+mn-ea"/>
                <a:sym typeface="微软雅黑" panose="020B0503020204020204" charset="-122"/>
              </a:rPr>
              <a:t>的家庭成员情况，包括</a:t>
            </a:r>
            <a:r>
              <a:rPr lang="zh-CN" altLang="en-US" sz="1400" dirty="0">
                <a:solidFill>
                  <a:srgbClr val="C00000"/>
                </a:solidFill>
                <a:latin typeface="+mn-ea"/>
                <a:sym typeface="微软雅黑" panose="020B0503020204020204" charset="-122"/>
              </a:rPr>
              <a:t>父母、</a:t>
            </a:r>
            <a:r>
              <a:rPr lang="zh-CN" altLang="en-US" sz="1400" b="1" dirty="0">
                <a:solidFill>
                  <a:srgbClr val="C00000"/>
                </a:solidFill>
                <a:latin typeface="+mn-ea"/>
                <a:sym typeface="微软雅黑" panose="020B0503020204020204" charset="-122"/>
              </a:rPr>
              <a:t>未结婚</a:t>
            </a:r>
            <a:r>
              <a:rPr lang="zh-CN" altLang="en-US" sz="1400" dirty="0">
                <a:solidFill>
                  <a:srgbClr val="C00000"/>
                </a:solidFill>
                <a:latin typeface="+mn-ea"/>
                <a:sym typeface="微软雅黑" panose="020B0503020204020204" charset="-122"/>
              </a:rPr>
              <a:t>的兄弟姐妹及被</a:t>
            </a:r>
            <a:r>
              <a:rPr lang="zh-CN" altLang="en-US" sz="1400" b="1" dirty="0">
                <a:solidFill>
                  <a:srgbClr val="C00000"/>
                </a:solidFill>
                <a:latin typeface="+mn-ea"/>
                <a:sym typeface="微软雅黑" panose="020B0503020204020204" charset="-122"/>
              </a:rPr>
              <a:t>独立赡养</a:t>
            </a:r>
            <a:r>
              <a:rPr lang="zh-CN" altLang="en-US" sz="1400" dirty="0">
                <a:solidFill>
                  <a:srgbClr val="C00000"/>
                </a:solidFill>
                <a:latin typeface="+mn-ea"/>
                <a:sym typeface="微软雅黑" panose="020B0503020204020204" charset="-122"/>
              </a:rPr>
              <a:t>的祖父母或外祖父母</a:t>
            </a:r>
            <a:r>
              <a:rPr lang="zh-CN" altLang="en-US" sz="1400" dirty="0">
                <a:solidFill>
                  <a:srgbClr val="000000"/>
                </a:solidFill>
                <a:latin typeface="+mn-ea"/>
                <a:sym typeface="微软雅黑" panose="020B0503020204020204" charset="-122"/>
              </a:rPr>
              <a:t>。（</a:t>
            </a:r>
            <a:r>
              <a:rPr lang="zh-CN" altLang="en-US" sz="1400" b="1" dirty="0">
                <a:solidFill>
                  <a:srgbClr val="C00000"/>
                </a:solidFill>
                <a:latin typeface="+mn-ea"/>
                <a:sym typeface="微软雅黑" panose="020B0503020204020204" charset="-122"/>
              </a:rPr>
              <a:t>注意</a:t>
            </a:r>
            <a:r>
              <a:rPr lang="zh-CN" altLang="en-US" sz="1400" dirty="0">
                <a:solidFill>
                  <a:srgbClr val="000000"/>
                </a:solidFill>
                <a:latin typeface="+mn-ea"/>
                <a:sym typeface="微软雅黑" panose="020B0503020204020204" charset="-122"/>
              </a:rPr>
              <a:t>：若</a:t>
            </a:r>
            <a:r>
              <a:rPr lang="zh-CN" altLang="en-US" sz="1400" b="1" dirty="0">
                <a:solidFill>
                  <a:srgbClr val="000000"/>
                </a:solidFill>
                <a:latin typeface="+mn-ea"/>
                <a:sym typeface="微软雅黑" panose="020B0503020204020204" charset="-122"/>
              </a:rPr>
              <a:t>父母有兄弟姐妹</a:t>
            </a:r>
            <a:r>
              <a:rPr lang="zh-CN" altLang="en-US" sz="1400" dirty="0">
                <a:solidFill>
                  <a:srgbClr val="000000"/>
                </a:solidFill>
                <a:latin typeface="+mn-ea"/>
                <a:sym typeface="微软雅黑" panose="020B0503020204020204" charset="-122"/>
              </a:rPr>
              <a:t>，请备注说明祖父母或外祖父母为父母独立赡养）</a:t>
            </a:r>
            <a:r>
              <a:rPr lang="zh-CN" altLang="en-US" sz="1400" b="1" dirty="0">
                <a:solidFill>
                  <a:srgbClr val="000000"/>
                </a:solidFill>
                <a:latin typeface="+mn-ea"/>
                <a:sym typeface="微软雅黑" panose="020B0503020204020204" charset="-122"/>
              </a:rPr>
              <a:t>已婚</a:t>
            </a:r>
            <a:r>
              <a:rPr lang="zh-CN" altLang="en-US" sz="1400" dirty="0">
                <a:solidFill>
                  <a:srgbClr val="000000"/>
                </a:solidFill>
                <a:latin typeface="+mn-ea"/>
                <a:sym typeface="微软雅黑" panose="020B0503020204020204" charset="-122"/>
              </a:rPr>
              <a:t>请填写配偶；父母离异的也应填上父母双方姓名，并在不共同生活成员的后面标明离异，年收入填写其提供的抚养费用。</a:t>
            </a:r>
            <a:endParaRPr lang="en-US" altLang="zh-CN" sz="1400" dirty="0">
              <a:solidFill>
                <a:srgbClr val="000000"/>
              </a:solidFill>
              <a:latin typeface="+mn-ea"/>
              <a:sym typeface="微软雅黑" panose="020B0503020204020204" charset="-122"/>
            </a:endParaRPr>
          </a:p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n"/>
            </a:pPr>
            <a:r>
              <a:rPr lang="zh-CN" altLang="en-US" sz="1400" dirty="0">
                <a:solidFill>
                  <a:srgbClr val="000000"/>
                </a:solidFill>
                <a:latin typeface="+mn-ea"/>
                <a:sym typeface="微软雅黑" panose="020B0503020204020204" charset="-122"/>
              </a:rPr>
              <a:t>各家庭成员</a:t>
            </a:r>
            <a:r>
              <a:rPr lang="zh-CN" altLang="en-US" sz="1400" b="1" dirty="0">
                <a:solidFill>
                  <a:srgbClr val="000000"/>
                </a:solidFill>
                <a:latin typeface="+mn-ea"/>
                <a:sym typeface="微软雅黑" panose="020B0503020204020204" charset="-122"/>
              </a:rPr>
              <a:t>“年收入</a:t>
            </a:r>
            <a:r>
              <a:rPr lang="zh-CN" altLang="en-US" sz="1400" dirty="0">
                <a:solidFill>
                  <a:srgbClr val="000000"/>
                </a:solidFill>
                <a:latin typeface="+mn-ea"/>
                <a:sym typeface="微软雅黑" panose="020B0503020204020204" charset="-122"/>
              </a:rPr>
              <a:t>”一栏应相对精确至百位数，包括工资、奖金、福利、津贴等；若无，则填写“</a:t>
            </a:r>
            <a:r>
              <a:rPr lang="en-US" altLang="zh-CN" sz="1400" dirty="0">
                <a:solidFill>
                  <a:srgbClr val="000000"/>
                </a:solidFill>
                <a:latin typeface="+mn-ea"/>
                <a:sym typeface="微软雅黑" panose="020B0503020204020204" charset="-122"/>
              </a:rPr>
              <a:t>0</a:t>
            </a:r>
            <a:r>
              <a:rPr lang="zh-CN" altLang="en-US" sz="1400" dirty="0">
                <a:solidFill>
                  <a:srgbClr val="000000"/>
                </a:solidFill>
                <a:latin typeface="+mn-ea"/>
                <a:sym typeface="微软雅黑" panose="020B0503020204020204" charset="-122"/>
              </a:rPr>
              <a:t>”即可。</a:t>
            </a:r>
            <a:endParaRPr lang="en-US" altLang="zh-CN" sz="1400" dirty="0">
              <a:solidFill>
                <a:srgbClr val="000000"/>
              </a:solidFill>
              <a:latin typeface="+mn-ea"/>
              <a:sym typeface="微软雅黑" panose="020B0503020204020204" charset="-122"/>
            </a:endParaRPr>
          </a:p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SzPct val="80000"/>
              <a:buFont typeface="Wingdings" panose="05000000000000000000" pitchFamily="2" charset="2"/>
              <a:buChar char="n"/>
            </a:pPr>
            <a:r>
              <a:rPr lang="zh-CN" altLang="en-US" sz="1400" b="1" dirty="0">
                <a:solidFill>
                  <a:srgbClr val="C00000"/>
                </a:solidFill>
                <a:latin typeface="+mn-ea"/>
                <a:sym typeface="微软雅黑" panose="020B0503020204020204" charset="-122"/>
              </a:rPr>
              <a:t>有工作单位须提供工资单或银行流水截图（近</a:t>
            </a:r>
            <a:r>
              <a:rPr lang="en-US" altLang="zh-CN" sz="1400" b="1" dirty="0">
                <a:solidFill>
                  <a:srgbClr val="C00000"/>
                </a:solidFill>
                <a:latin typeface="+mn-ea"/>
                <a:sym typeface="微软雅黑" panose="020B0503020204020204" charset="-122"/>
              </a:rPr>
              <a:t>3</a:t>
            </a:r>
            <a:r>
              <a:rPr lang="zh-CN" altLang="en-US" sz="1400" b="1" dirty="0">
                <a:solidFill>
                  <a:srgbClr val="C00000"/>
                </a:solidFill>
                <a:latin typeface="+mn-ea"/>
                <a:sym typeface="微软雅黑" panose="020B0503020204020204" charset="-122"/>
              </a:rPr>
              <a:t>个月）</a:t>
            </a:r>
            <a:r>
              <a:rPr lang="zh-CN" altLang="en-US" sz="1400" dirty="0">
                <a:solidFill>
                  <a:srgbClr val="000000"/>
                </a:solidFill>
                <a:latin typeface="+mn-ea"/>
                <a:sym typeface="微软雅黑" panose="020B0503020204020204" charset="-122"/>
              </a:rPr>
              <a:t>。</a:t>
            </a:r>
            <a:endParaRPr lang="en-US" altLang="zh-CN" sz="1400" dirty="0">
              <a:solidFill>
                <a:srgbClr val="000000"/>
              </a:solidFill>
              <a:latin typeface="+mn-ea"/>
              <a:sym typeface="微软雅黑" panose="020B0503020204020204" charset="-122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zh-CN" altLang="en-US" dirty="0"/>
              <a:t>学生经济情况调查表格说明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1360" y="3516309"/>
            <a:ext cx="8321280" cy="3024524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322992" y="805182"/>
            <a:ext cx="8498018" cy="27111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altLang="zh-CN" b="1" dirty="0">
                <a:solidFill>
                  <a:srgbClr val="000000"/>
                </a:solidFill>
                <a:latin typeface="+mn-ea"/>
                <a:sym typeface="微软雅黑" panose="020B0503020204020204" charset="-122"/>
              </a:rPr>
              <a:t>4.</a:t>
            </a:r>
            <a:r>
              <a:rPr lang="zh-CN" altLang="en-US" b="1" dirty="0">
                <a:solidFill>
                  <a:srgbClr val="000000"/>
                </a:solidFill>
                <a:latin typeface="+mn-ea"/>
                <a:sym typeface="微软雅黑" panose="020B0503020204020204" charset="-122"/>
              </a:rPr>
              <a:t>家庭收入与学生支出</a:t>
            </a:r>
            <a:endParaRPr lang="en-US" altLang="zh-CN" b="1" dirty="0">
              <a:solidFill>
                <a:srgbClr val="000000"/>
              </a:solidFill>
              <a:latin typeface="+mn-ea"/>
              <a:sym typeface="微软雅黑" panose="020B0503020204020204" charset="-122"/>
            </a:endParaRPr>
          </a:p>
          <a:p>
            <a:pPr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n"/>
            </a:pPr>
            <a:r>
              <a:rPr lang="zh-CN" altLang="en-US" sz="1400" b="1" dirty="0">
                <a:solidFill>
                  <a:srgbClr val="000000"/>
                </a:solidFill>
                <a:latin typeface="+mn-ea"/>
                <a:sym typeface="微软雅黑" panose="020B0503020204020204" charset="-122"/>
              </a:rPr>
              <a:t>家庭人口除本人：</a:t>
            </a:r>
            <a:r>
              <a:rPr lang="zh-CN" altLang="en-US" sz="1400" dirty="0">
                <a:solidFill>
                  <a:srgbClr val="000000"/>
                </a:solidFill>
                <a:latin typeface="+mn-ea"/>
                <a:sym typeface="微软雅黑" panose="020B0503020204020204" charset="-122"/>
              </a:rPr>
              <a:t>由系统根据学生填写的家庭成员人数直接获得；</a:t>
            </a:r>
            <a:r>
              <a:rPr lang="zh-CN" altLang="en-US" sz="1400" b="1" dirty="0">
                <a:solidFill>
                  <a:srgbClr val="000000"/>
                </a:solidFill>
                <a:latin typeface="+mn-ea"/>
                <a:sym typeface="微软雅黑" panose="020B0503020204020204" charset="-122"/>
              </a:rPr>
              <a:t>父母离异的</a:t>
            </a:r>
            <a:r>
              <a:rPr lang="zh-CN" altLang="en-US" sz="1400" dirty="0">
                <a:solidFill>
                  <a:srgbClr val="000000"/>
                </a:solidFill>
                <a:latin typeface="+mn-ea"/>
                <a:sym typeface="微软雅黑" panose="020B0503020204020204" charset="-122"/>
              </a:rPr>
              <a:t>，请自行修改人数，将非共同生活方去除</a:t>
            </a:r>
            <a:endParaRPr lang="en-US" altLang="zh-CN" sz="1400" b="1" dirty="0">
              <a:solidFill>
                <a:srgbClr val="000000"/>
              </a:solidFill>
              <a:latin typeface="+mn-ea"/>
              <a:sym typeface="微软雅黑" panose="020B0503020204020204" charset="-122"/>
            </a:endParaRPr>
          </a:p>
          <a:p>
            <a:pPr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n"/>
            </a:pPr>
            <a:r>
              <a:rPr lang="zh-CN" altLang="en-US" sz="1400" b="1" dirty="0">
                <a:solidFill>
                  <a:srgbClr val="000000"/>
                </a:solidFill>
                <a:latin typeface="+mn-ea"/>
                <a:sym typeface="微软雅黑" panose="020B0503020204020204" charset="-122"/>
              </a:rPr>
              <a:t>家庭年总收入：</a:t>
            </a:r>
            <a:r>
              <a:rPr lang="zh-CN" altLang="en-US" sz="1400" dirty="0">
                <a:solidFill>
                  <a:srgbClr val="000000"/>
                </a:solidFill>
                <a:latin typeface="+mn-ea"/>
                <a:sym typeface="微软雅黑" panose="020B0503020204020204" charset="-122"/>
              </a:rPr>
              <a:t>包括所有家庭成员的工资及奖金、福利、津贴等；父母离异的，非共同生活方提供抚养费用计入家庭年总收入中。家庭年总收入及人均月收入由</a:t>
            </a:r>
            <a:r>
              <a:rPr lang="zh-CN" altLang="en-US" sz="1400" b="1" dirty="0">
                <a:solidFill>
                  <a:srgbClr val="000000"/>
                </a:solidFill>
                <a:latin typeface="+mn-ea"/>
                <a:sym typeface="微软雅黑" panose="020B0503020204020204" charset="-122"/>
              </a:rPr>
              <a:t>系统自动计算</a:t>
            </a:r>
            <a:r>
              <a:rPr lang="zh-CN" altLang="en-US" sz="1400" dirty="0">
                <a:solidFill>
                  <a:srgbClr val="000000"/>
                </a:solidFill>
                <a:latin typeface="+mn-ea"/>
                <a:sym typeface="微软雅黑" panose="020B0503020204020204" charset="-122"/>
              </a:rPr>
              <a:t>得出，请学生</a:t>
            </a:r>
            <a:r>
              <a:rPr lang="zh-CN" altLang="en-US" sz="1400" b="1" dirty="0">
                <a:solidFill>
                  <a:srgbClr val="000000"/>
                </a:solidFill>
                <a:latin typeface="+mn-ea"/>
                <a:sym typeface="微软雅黑" panose="020B0503020204020204" charset="-122"/>
              </a:rPr>
              <a:t>认真如实填写</a:t>
            </a:r>
            <a:r>
              <a:rPr lang="zh-CN" altLang="en-US" sz="1400" dirty="0">
                <a:solidFill>
                  <a:srgbClr val="000000"/>
                </a:solidFill>
                <a:latin typeface="+mn-ea"/>
                <a:sym typeface="微软雅黑" panose="020B0503020204020204" charset="-122"/>
              </a:rPr>
              <a:t>家庭成员年收入情况。</a:t>
            </a:r>
            <a:endParaRPr lang="en-US" altLang="zh-CN" sz="1400" dirty="0">
              <a:solidFill>
                <a:srgbClr val="000000"/>
              </a:solidFill>
              <a:latin typeface="+mn-ea"/>
              <a:sym typeface="微软雅黑" panose="020B0503020204020204" charset="-122"/>
            </a:endParaRPr>
          </a:p>
          <a:p>
            <a:pPr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n"/>
            </a:pPr>
            <a:r>
              <a:rPr lang="zh-CN" altLang="en-US" sz="1400" b="1" dirty="0">
                <a:solidFill>
                  <a:srgbClr val="000000"/>
                </a:solidFill>
                <a:latin typeface="+mn-ea"/>
                <a:sym typeface="微软雅黑" panose="020B0503020204020204" charset="-122"/>
              </a:rPr>
              <a:t>学生支出方面：</a:t>
            </a:r>
            <a:r>
              <a:rPr lang="zh-CN" altLang="en-US" sz="1400" dirty="0">
                <a:solidFill>
                  <a:srgbClr val="000000"/>
                </a:solidFill>
                <a:latin typeface="+mn-ea"/>
                <a:sym typeface="微软雅黑" panose="020B0503020204020204" charset="-122"/>
              </a:rPr>
              <a:t>要注意学费应该按照</a:t>
            </a:r>
            <a:r>
              <a:rPr lang="zh-CN" altLang="en-US" sz="1600" b="1" dirty="0">
                <a:solidFill>
                  <a:srgbClr val="C00000"/>
                </a:solidFill>
                <a:latin typeface="+mn-ea"/>
                <a:sym typeface="微软雅黑" panose="020B0503020204020204" charset="-122"/>
              </a:rPr>
              <a:t>实际学费</a:t>
            </a:r>
            <a:r>
              <a:rPr lang="zh-CN" altLang="en-US" sz="1400" dirty="0">
                <a:solidFill>
                  <a:srgbClr val="000000"/>
                </a:solidFill>
                <a:latin typeface="+mn-ea"/>
                <a:sym typeface="微软雅黑" panose="020B0503020204020204" charset="-122"/>
              </a:rPr>
              <a:t>（很多博士享受全额学费减免）住宿费，家庭提供生活费与返乡交通费（交通费为往返）的合理性</a:t>
            </a:r>
            <a:endParaRPr lang="en-US" altLang="zh-CN" sz="1400" dirty="0">
              <a:solidFill>
                <a:srgbClr val="000000"/>
              </a:solidFill>
              <a:latin typeface="+mn-ea"/>
              <a:sym typeface="微软雅黑" panose="020B0503020204020204" charset="-122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zh-CN" altLang="en-US" dirty="0"/>
              <a:t>学生经济情况调查表格说明</a:t>
            </a: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6324" y="3170549"/>
            <a:ext cx="8531352" cy="2864772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239292" y="875363"/>
            <a:ext cx="8817622" cy="18801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altLang="zh-CN" b="1" dirty="0">
                <a:solidFill>
                  <a:srgbClr val="000000"/>
                </a:solidFill>
                <a:latin typeface="+mn-ea"/>
                <a:sym typeface="微软雅黑" panose="020B0503020204020204" charset="-122"/>
              </a:rPr>
              <a:t>5.</a:t>
            </a:r>
            <a:r>
              <a:rPr lang="zh-CN" altLang="en-US" b="1" dirty="0">
                <a:solidFill>
                  <a:srgbClr val="000000"/>
                </a:solidFill>
                <a:latin typeface="+mn-ea"/>
                <a:sym typeface="微软雅黑" panose="020B0503020204020204" charset="-122"/>
              </a:rPr>
              <a:t>家庭其他重大支出与赡养老人情况</a:t>
            </a:r>
            <a:endParaRPr lang="en-US" altLang="zh-CN" b="1" dirty="0">
              <a:solidFill>
                <a:srgbClr val="000000"/>
              </a:solidFill>
              <a:latin typeface="+mn-ea"/>
              <a:sym typeface="微软雅黑" panose="020B0503020204020204" charset="-122"/>
            </a:endParaRPr>
          </a:p>
          <a:p>
            <a:pPr marL="285750" indent="-28575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n"/>
            </a:pPr>
            <a:r>
              <a:rPr lang="zh-CN" altLang="en-US" sz="1600" b="1" dirty="0">
                <a:solidFill>
                  <a:srgbClr val="000000"/>
                </a:solidFill>
                <a:latin typeface="+mn-ea"/>
              </a:rPr>
              <a:t>家庭其他重大支出：</a:t>
            </a:r>
            <a:r>
              <a:rPr lang="zh-CN" altLang="en-US" sz="1600" dirty="0">
                <a:solidFill>
                  <a:srgbClr val="000000"/>
                </a:solidFill>
                <a:latin typeface="+mn-ea"/>
              </a:rPr>
              <a:t>家庭成员医疗自费费用占家庭年收入比重</a:t>
            </a:r>
            <a:r>
              <a:rPr lang="zh-CN" altLang="en-US" sz="1600" b="1" dirty="0">
                <a:solidFill>
                  <a:srgbClr val="C00000"/>
                </a:solidFill>
                <a:latin typeface="+mn-ea"/>
              </a:rPr>
              <a:t>高于</a:t>
            </a:r>
            <a:r>
              <a:rPr lang="en-US" altLang="zh-CN" sz="1600" b="1" dirty="0">
                <a:solidFill>
                  <a:srgbClr val="C00000"/>
                </a:solidFill>
                <a:latin typeface="+mn-ea"/>
              </a:rPr>
              <a:t>16%</a:t>
            </a:r>
            <a:r>
              <a:rPr lang="zh-CN" altLang="en-US" sz="1600" dirty="0">
                <a:solidFill>
                  <a:srgbClr val="000000"/>
                </a:solidFill>
                <a:latin typeface="+mn-ea"/>
              </a:rPr>
              <a:t>需要提供</a:t>
            </a:r>
            <a:r>
              <a:rPr lang="zh-CN" altLang="en-US" sz="1600" b="1" dirty="0">
                <a:solidFill>
                  <a:srgbClr val="C00000"/>
                </a:solidFill>
                <a:latin typeface="+mn-ea"/>
              </a:rPr>
              <a:t>“自费清单复印件”</a:t>
            </a:r>
            <a:r>
              <a:rPr lang="zh-CN" altLang="en-US" sz="1600" dirty="0">
                <a:solidFill>
                  <a:srgbClr val="000000"/>
                </a:solidFill>
                <a:latin typeface="+mn-ea"/>
              </a:rPr>
              <a:t>，在“新增附件”处以</a:t>
            </a:r>
            <a:r>
              <a:rPr lang="en-US" altLang="zh-CN" sz="1600" dirty="0">
                <a:solidFill>
                  <a:srgbClr val="000000"/>
                </a:solidFill>
                <a:latin typeface="+mn-ea"/>
              </a:rPr>
              <a:t>PDF</a:t>
            </a:r>
            <a:r>
              <a:rPr lang="zh-CN" altLang="en-US" sz="1600" dirty="0">
                <a:solidFill>
                  <a:srgbClr val="000000"/>
                </a:solidFill>
                <a:latin typeface="+mn-ea"/>
              </a:rPr>
              <a:t>或图片格式上传。</a:t>
            </a:r>
            <a:endParaRPr lang="en-US" altLang="zh-CN" sz="1600" dirty="0">
              <a:solidFill>
                <a:srgbClr val="000000"/>
              </a:solidFill>
              <a:latin typeface="+mn-ea"/>
            </a:endParaRPr>
          </a:p>
          <a:p>
            <a:pPr marL="285750" indent="-28575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n"/>
            </a:pPr>
            <a:r>
              <a:rPr lang="zh-CN" altLang="en-US" sz="1600" b="1" dirty="0">
                <a:solidFill>
                  <a:srgbClr val="000000"/>
                </a:solidFill>
                <a:latin typeface="+mn-ea"/>
                <a:sym typeface="微软雅黑" panose="020B0503020204020204" charset="-122"/>
              </a:rPr>
              <a:t>赡养老人情况：</a:t>
            </a:r>
            <a:r>
              <a:rPr lang="zh-CN" altLang="en-US" sz="1600" dirty="0">
                <a:solidFill>
                  <a:srgbClr val="000000"/>
                </a:solidFill>
                <a:latin typeface="+mn-ea"/>
                <a:sym typeface="微软雅黑" panose="020B0503020204020204" charset="-122"/>
              </a:rPr>
              <a:t>赡养老人人数、每年费用金额、父母亲兄弟姐妹数量如实填写即可。</a:t>
            </a:r>
            <a:endParaRPr lang="en-US" altLang="zh-CN" sz="2400" dirty="0">
              <a:solidFill>
                <a:srgbClr val="000000"/>
              </a:solidFill>
              <a:latin typeface="+mn-ea"/>
              <a:sym typeface="微软雅黑" panose="020B0503020204020204" charset="-122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zh-CN" altLang="en-US" dirty="0"/>
              <a:t>学生经济情况调查表格说明</a:t>
            </a:r>
          </a:p>
        </p:txBody>
      </p:sp>
      <p:sp>
        <p:nvSpPr>
          <p:cNvPr id="8" name="矩形 7"/>
          <p:cNvSpPr/>
          <p:nvPr/>
        </p:nvSpPr>
        <p:spPr>
          <a:xfrm>
            <a:off x="239292" y="875363"/>
            <a:ext cx="8817622" cy="25662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altLang="zh-CN" b="1" dirty="0">
                <a:solidFill>
                  <a:srgbClr val="000000"/>
                </a:solidFill>
                <a:latin typeface="+mn-ea"/>
                <a:sym typeface="微软雅黑" panose="020B0503020204020204" charset="-122"/>
              </a:rPr>
              <a:t>6.</a:t>
            </a:r>
            <a:r>
              <a:rPr lang="zh-CN" altLang="en-US" b="1" dirty="0">
                <a:solidFill>
                  <a:srgbClr val="000000"/>
                </a:solidFill>
                <a:latin typeface="+mn-ea"/>
                <a:sym typeface="微软雅黑" panose="020B0503020204020204" charset="-122"/>
              </a:rPr>
              <a:t>家庭房车情况</a:t>
            </a:r>
            <a:endParaRPr lang="en-US" altLang="zh-CN" b="1" dirty="0">
              <a:solidFill>
                <a:srgbClr val="000000"/>
              </a:solidFill>
              <a:latin typeface="+mn-ea"/>
              <a:sym typeface="微软雅黑" panose="020B0503020204020204" charset="-122"/>
            </a:endParaRPr>
          </a:p>
          <a:p>
            <a:pPr marL="285750" indent="-28575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n"/>
            </a:pPr>
            <a:r>
              <a:rPr lang="zh-CN" altLang="en-US" sz="1600" b="1" dirty="0">
                <a:solidFill>
                  <a:srgbClr val="000000"/>
                </a:solidFill>
                <a:latin typeface="+mn-ea"/>
                <a:sym typeface="微软雅黑" panose="020B0503020204020204" charset="-122"/>
              </a:rPr>
              <a:t>住房情况：</a:t>
            </a:r>
            <a:r>
              <a:rPr lang="zh-CN" altLang="en-US" sz="1600" dirty="0">
                <a:solidFill>
                  <a:srgbClr val="000000"/>
                </a:solidFill>
                <a:latin typeface="+mn-ea"/>
                <a:sym typeface="微软雅黑" panose="020B0503020204020204" charset="-122"/>
              </a:rPr>
              <a:t>房屋价格按照</a:t>
            </a:r>
            <a:r>
              <a:rPr lang="zh-CN" altLang="en-US" sz="1600" b="1" dirty="0">
                <a:solidFill>
                  <a:srgbClr val="C00000"/>
                </a:solidFill>
                <a:latin typeface="+mn-ea"/>
                <a:sym typeface="微软雅黑" panose="020B0503020204020204" charset="-122"/>
              </a:rPr>
              <a:t>现值</a:t>
            </a:r>
            <a:r>
              <a:rPr lang="zh-CN" altLang="en-US" sz="1600" dirty="0">
                <a:solidFill>
                  <a:srgbClr val="000000"/>
                </a:solidFill>
                <a:latin typeface="+mn-ea"/>
                <a:sym typeface="微软雅黑" panose="020B0503020204020204" charset="-122"/>
              </a:rPr>
              <a:t>填写，当地房产均价按</a:t>
            </a:r>
            <a:r>
              <a:rPr lang="zh-CN" altLang="en-US" sz="1600" b="1" dirty="0">
                <a:solidFill>
                  <a:srgbClr val="C00000"/>
                </a:solidFill>
                <a:latin typeface="+mn-ea"/>
                <a:sym typeface="微软雅黑" panose="020B0503020204020204" charset="-122"/>
              </a:rPr>
              <a:t>地级市</a:t>
            </a:r>
            <a:r>
              <a:rPr lang="zh-CN" altLang="en-US" sz="1600" dirty="0">
                <a:solidFill>
                  <a:srgbClr val="000000"/>
                </a:solidFill>
                <a:latin typeface="+mn-ea"/>
                <a:sym typeface="微软雅黑" panose="020B0503020204020204" charset="-122"/>
              </a:rPr>
              <a:t>填写。</a:t>
            </a:r>
            <a:endParaRPr lang="en-US" altLang="zh-CN" sz="1600" dirty="0">
              <a:solidFill>
                <a:srgbClr val="000000"/>
              </a:solidFill>
              <a:latin typeface="+mn-ea"/>
              <a:sym typeface="微软雅黑" panose="020B0503020204020204" charset="-122"/>
            </a:endParaRPr>
          </a:p>
          <a:p>
            <a:pPr marL="285750" indent="-28575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n"/>
            </a:pPr>
            <a:r>
              <a:rPr lang="zh-CN" altLang="en-US" sz="1600" b="1" dirty="0">
                <a:solidFill>
                  <a:srgbClr val="000000"/>
                </a:solidFill>
                <a:latin typeface="+mn-ea"/>
                <a:sym typeface="微软雅黑" panose="020B0503020204020204" charset="-122"/>
              </a:rPr>
              <a:t>汽车情况：</a:t>
            </a:r>
            <a:r>
              <a:rPr lang="zh-CN" altLang="en-US" sz="1600" dirty="0">
                <a:solidFill>
                  <a:srgbClr val="000000"/>
                </a:solidFill>
                <a:latin typeface="+mn-ea"/>
                <a:sym typeface="微软雅黑" panose="020B0503020204020204" charset="-122"/>
              </a:rPr>
              <a:t>汽车价格按照</a:t>
            </a:r>
            <a:r>
              <a:rPr lang="zh-CN" altLang="en-US" sz="1600" b="1" dirty="0">
                <a:solidFill>
                  <a:srgbClr val="C00000"/>
                </a:solidFill>
                <a:latin typeface="+mn-ea"/>
                <a:sym typeface="微软雅黑" panose="020B0503020204020204" charset="-122"/>
              </a:rPr>
              <a:t>购入价</a:t>
            </a:r>
            <a:r>
              <a:rPr lang="zh-CN" altLang="en-US" sz="1600" dirty="0">
                <a:solidFill>
                  <a:srgbClr val="000000"/>
                </a:solidFill>
                <a:latin typeface="+mn-ea"/>
                <a:sym typeface="微软雅黑" panose="020B0503020204020204" charset="-122"/>
              </a:rPr>
              <a:t>填写，包含牌照价格。需要注明汽车的使用用途是营运还是非营运。</a:t>
            </a:r>
            <a:endParaRPr lang="en-US" altLang="zh-CN" sz="1600" dirty="0">
              <a:solidFill>
                <a:srgbClr val="000000"/>
              </a:solidFill>
              <a:latin typeface="+mn-ea"/>
              <a:sym typeface="微软雅黑" panose="020B0503020204020204" charset="-122"/>
            </a:endParaRPr>
          </a:p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endParaRPr lang="en-US" altLang="zh-CN" sz="2400" dirty="0">
              <a:solidFill>
                <a:srgbClr val="000000"/>
              </a:solidFill>
              <a:latin typeface="+mn-ea"/>
              <a:sym typeface="微软雅黑" panose="020B0503020204020204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086" y="4270392"/>
            <a:ext cx="8499130" cy="1286006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086" y="2854216"/>
            <a:ext cx="8499130" cy="1243951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zh-CN" altLang="en-US" dirty="0"/>
              <a:t>学生经济情况调查表格说明</a:t>
            </a: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8096" y="2461161"/>
            <a:ext cx="7607808" cy="3228197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374970" y="816317"/>
            <a:ext cx="8420374" cy="9875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altLang="zh-CN" b="1" dirty="0">
                <a:solidFill>
                  <a:srgbClr val="000000"/>
                </a:solidFill>
                <a:latin typeface="+mn-ea"/>
              </a:rPr>
              <a:t>7.</a:t>
            </a:r>
            <a:r>
              <a:rPr lang="zh-CN" altLang="en-US" b="1" dirty="0">
                <a:solidFill>
                  <a:srgbClr val="000000"/>
                </a:solidFill>
                <a:latin typeface="+mn-ea"/>
              </a:rPr>
              <a:t> 家庭其他情况</a:t>
            </a:r>
            <a:endParaRPr lang="en-US" altLang="zh-CN" b="1" dirty="0">
              <a:solidFill>
                <a:srgbClr val="000000"/>
              </a:solidFill>
              <a:latin typeface="+mn-ea"/>
            </a:endParaRPr>
          </a:p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SzPct val="80000"/>
              <a:buFont typeface="Wingdings" panose="05000000000000000000" pitchFamily="2" charset="2"/>
              <a:buChar char="n"/>
            </a:pPr>
            <a:r>
              <a:rPr lang="zh-CN" altLang="en-US" sz="1600" dirty="0">
                <a:solidFill>
                  <a:srgbClr val="000000"/>
                </a:solidFill>
                <a:latin typeface="+mn-ea"/>
              </a:rPr>
              <a:t>请说明情况，有相关证明材料，请上传</a:t>
            </a:r>
            <a:r>
              <a:rPr lang="zh-CN" altLang="en-US" sz="1600" b="1" dirty="0">
                <a:solidFill>
                  <a:srgbClr val="C00000"/>
                </a:solidFill>
                <a:latin typeface="+mn-ea"/>
              </a:rPr>
              <a:t>附件</a:t>
            </a:r>
            <a:r>
              <a:rPr lang="zh-CN" altLang="en-US" sz="1600" dirty="0">
                <a:solidFill>
                  <a:srgbClr val="000000"/>
                </a:solidFill>
                <a:latin typeface="+mn-ea"/>
              </a:rPr>
              <a:t>；如无证明材料，请做详细</a:t>
            </a:r>
            <a:r>
              <a:rPr lang="zh-CN" altLang="en-US" sz="1600" b="1" dirty="0">
                <a:solidFill>
                  <a:srgbClr val="C00000"/>
                </a:solidFill>
                <a:latin typeface="+mn-ea"/>
              </a:rPr>
              <a:t>文字说明</a:t>
            </a:r>
            <a:r>
              <a:rPr lang="zh-CN" altLang="en-US" sz="1600" dirty="0">
                <a:solidFill>
                  <a:srgbClr val="000000"/>
                </a:solidFill>
                <a:latin typeface="+mn-ea"/>
              </a:rPr>
              <a:t>。</a:t>
            </a:r>
            <a:endParaRPr lang="en-US" altLang="zh-CN" sz="1600" dirty="0">
              <a:solidFill>
                <a:srgbClr val="000000"/>
              </a:solidFill>
              <a:latin typeface="+mn-ea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zh-CN" altLang="en-US" dirty="0"/>
              <a:t>学生经济情况调查表格说明</a:t>
            </a:r>
          </a:p>
        </p:txBody>
      </p:sp>
      <p:sp>
        <p:nvSpPr>
          <p:cNvPr id="5" name="矩形 4"/>
          <p:cNvSpPr/>
          <p:nvPr/>
        </p:nvSpPr>
        <p:spPr>
          <a:xfrm>
            <a:off x="374970" y="816317"/>
            <a:ext cx="8420374" cy="14916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altLang="zh-CN" b="1" dirty="0">
                <a:solidFill>
                  <a:srgbClr val="000000"/>
                </a:solidFill>
                <a:latin typeface="+mn-ea"/>
              </a:rPr>
              <a:t>8.</a:t>
            </a:r>
            <a:r>
              <a:rPr lang="zh-CN" altLang="en-US" b="1" dirty="0">
                <a:solidFill>
                  <a:srgbClr val="000000"/>
                </a:solidFill>
                <a:latin typeface="+mn-ea"/>
              </a:rPr>
              <a:t> 提交思政审核</a:t>
            </a:r>
            <a:endParaRPr lang="en-US" altLang="zh-CN" b="1" dirty="0">
              <a:solidFill>
                <a:srgbClr val="000000"/>
              </a:solidFill>
              <a:latin typeface="+mn-ea"/>
            </a:endParaRPr>
          </a:p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SzPct val="80000"/>
            </a:pPr>
            <a:r>
              <a:rPr lang="zh-CN" altLang="zh-CN" sz="1800" dirty="0">
                <a:effectLst/>
                <a:latin typeface="+mn-ea"/>
                <a:cs typeface="Times New Roman" panose="02020603050405020304" pitchFamily="18" charset="0"/>
              </a:rPr>
              <a:t>学生确认表格信息填写无误后，点击</a:t>
            </a:r>
            <a:r>
              <a:rPr lang="zh-CN" altLang="zh-CN" sz="1800" b="1" dirty="0">
                <a:solidFill>
                  <a:srgbClr val="C00000"/>
                </a:solidFill>
                <a:effectLst/>
                <a:latin typeface="+mn-ea"/>
                <a:cs typeface="Times New Roman" panose="02020603050405020304" pitchFamily="18" charset="0"/>
              </a:rPr>
              <a:t>左上角</a:t>
            </a:r>
            <a:r>
              <a:rPr lang="zh-CN" altLang="zh-CN" sz="1800" dirty="0">
                <a:effectLst/>
                <a:latin typeface="+mn-ea"/>
                <a:cs typeface="Times New Roman" panose="02020603050405020304" pitchFamily="18" charset="0"/>
              </a:rPr>
              <a:t>的提交按钮提交申请，</a:t>
            </a:r>
            <a:r>
              <a:rPr lang="zh-CN" altLang="zh-CN" sz="1800" b="1" dirty="0">
                <a:solidFill>
                  <a:srgbClr val="C00000"/>
                </a:solidFill>
                <a:effectLst/>
                <a:latin typeface="+mn-ea"/>
                <a:cs typeface="Times New Roman" panose="02020603050405020304" pitchFamily="18" charset="0"/>
              </a:rPr>
              <a:t>选择相应的思政教师</a:t>
            </a:r>
            <a:r>
              <a:rPr lang="zh-CN" altLang="zh-CN" sz="1800" dirty="0">
                <a:effectLst/>
                <a:latin typeface="+mn-ea"/>
                <a:cs typeface="Times New Roman" panose="02020603050405020304" pitchFamily="18" charset="0"/>
              </a:rPr>
              <a:t>，并点击“好”。业务办理成功后，请耐心等待审核。</a:t>
            </a:r>
            <a:endParaRPr lang="zh-CN" altLang="en-US" dirty="0">
              <a:solidFill>
                <a:srgbClr val="000000"/>
              </a:solidFill>
              <a:latin typeface="+mn-ea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3646" y="2700520"/>
            <a:ext cx="7604650" cy="2987026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473646" y="2654471"/>
            <a:ext cx="657842" cy="279502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4007351" y="4894342"/>
            <a:ext cx="1492206" cy="388126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3072309" y="2390850"/>
            <a:ext cx="2999382" cy="775349"/>
          </a:xfrm>
        </p:spPr>
        <p:txBody>
          <a:bodyPr/>
          <a:lstStyle/>
          <a:p>
            <a:r>
              <a:rPr lang="zh-CN" altLang="en-US" dirty="0"/>
              <a:t>后续说明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2138362" y="2252703"/>
            <a:ext cx="4867275" cy="775349"/>
          </a:xfrm>
        </p:spPr>
        <p:txBody>
          <a:bodyPr/>
          <a:lstStyle/>
          <a:p>
            <a:r>
              <a:rPr lang="zh-CN" altLang="en-US" dirty="0"/>
              <a:t>线上系统申请流程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9594" y="1848540"/>
            <a:ext cx="5353545" cy="1835346"/>
          </a:xfrm>
          <a:prstGeom prst="rect">
            <a:avLst/>
          </a:prstGeom>
          <a:noFill/>
        </p:spPr>
      </p:pic>
      <p:sp>
        <p:nvSpPr>
          <p:cNvPr id="4" name="文本占位符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zh-CN" altLang="en-US" dirty="0"/>
              <a:t>后续说明</a:t>
            </a:r>
          </a:p>
        </p:txBody>
      </p:sp>
      <p:sp>
        <p:nvSpPr>
          <p:cNvPr id="5" name="矩形 4"/>
          <p:cNvSpPr/>
          <p:nvPr/>
        </p:nvSpPr>
        <p:spPr>
          <a:xfrm>
            <a:off x="374970" y="816317"/>
            <a:ext cx="8420374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zh-CN" altLang="en-US" b="1" dirty="0">
                <a:solidFill>
                  <a:srgbClr val="000000"/>
                </a:solidFill>
                <a:latin typeface="+mn-ea"/>
              </a:rPr>
              <a:t>提交申请后：</a:t>
            </a:r>
            <a:endParaRPr lang="en-US" altLang="zh-CN" b="1" dirty="0">
              <a:solidFill>
                <a:srgbClr val="000000"/>
              </a:solidFill>
              <a:latin typeface="+mn-ea"/>
            </a:endParaRPr>
          </a:p>
          <a:p>
            <a:pPr lvl="0" algn="just">
              <a:buSzPts val="1200"/>
            </a:pPr>
            <a:r>
              <a:rPr lang="zh-CN" altLang="zh-CN" sz="1600" kern="100" dirty="0">
                <a:effectLst/>
                <a:latin typeface="+mn-ea"/>
                <a:cs typeface="Times New Roman" panose="02020603050405020304" pitchFamily="18" charset="0"/>
              </a:rPr>
              <a:t>可在我的数字交大流程平台的</a:t>
            </a:r>
            <a:r>
              <a:rPr lang="zh-CN" altLang="zh-CN" sz="1600" b="1" kern="100" dirty="0">
                <a:solidFill>
                  <a:srgbClr val="C00000"/>
                </a:solidFill>
                <a:effectLst/>
                <a:latin typeface="+mn-ea"/>
                <a:cs typeface="Times New Roman" panose="02020603050405020304" pitchFamily="18" charset="0"/>
              </a:rPr>
              <a:t>“已办事项”</a:t>
            </a:r>
            <a:r>
              <a:rPr lang="zh-CN" altLang="zh-CN" sz="1600" kern="100" dirty="0">
                <a:effectLst/>
                <a:latin typeface="+mn-ea"/>
                <a:cs typeface="Times New Roman" panose="02020603050405020304" pitchFamily="18" charset="0"/>
              </a:rPr>
              <a:t>中查看困难生申请进度。</a:t>
            </a:r>
          </a:p>
        </p:txBody>
      </p:sp>
      <p:sp>
        <p:nvSpPr>
          <p:cNvPr id="8" name="矩形 7"/>
          <p:cNvSpPr/>
          <p:nvPr/>
        </p:nvSpPr>
        <p:spPr>
          <a:xfrm>
            <a:off x="5171730" y="2276137"/>
            <a:ext cx="1492206" cy="388126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374970" y="3975053"/>
            <a:ext cx="8420374" cy="9875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zh-CN" altLang="en-US" b="1" dirty="0">
                <a:solidFill>
                  <a:srgbClr val="000000"/>
                </a:solidFill>
                <a:latin typeface="+mn-ea"/>
              </a:rPr>
              <a:t>若审核通过：</a:t>
            </a:r>
            <a:endParaRPr lang="en-US" altLang="zh-CN" b="1" dirty="0">
              <a:solidFill>
                <a:srgbClr val="000000"/>
              </a:solidFill>
              <a:latin typeface="+mn-ea"/>
            </a:endParaRPr>
          </a:p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zh-CN" altLang="en-US" sz="1600" b="1" kern="100" dirty="0">
                <a:solidFill>
                  <a:srgbClr val="C00000"/>
                </a:solidFill>
                <a:effectLst/>
                <a:latin typeface="+mn-ea"/>
                <a:cs typeface="Times New Roman" panose="02020603050405020304" pitchFamily="18" charset="0"/>
              </a:rPr>
              <a:t>院系审核</a:t>
            </a:r>
            <a:r>
              <a:rPr lang="zh-CN" altLang="en-US" sz="1600" kern="100" dirty="0">
                <a:effectLst/>
                <a:latin typeface="+mn-ea"/>
                <a:cs typeface="Times New Roman" panose="02020603050405020304" pitchFamily="18" charset="0"/>
              </a:rPr>
              <a:t>、</a:t>
            </a:r>
            <a:r>
              <a:rPr lang="zh-CN" altLang="en-US" sz="1600" b="1" kern="100" dirty="0">
                <a:solidFill>
                  <a:srgbClr val="C00000"/>
                </a:solidFill>
                <a:effectLst/>
                <a:latin typeface="+mn-ea"/>
                <a:cs typeface="Times New Roman" panose="02020603050405020304" pitchFamily="18" charset="0"/>
              </a:rPr>
              <a:t>学校审核</a:t>
            </a:r>
            <a:r>
              <a:rPr lang="zh-CN" altLang="en-US" sz="1600" kern="100" dirty="0">
                <a:effectLst/>
                <a:latin typeface="+mn-ea"/>
                <a:cs typeface="Times New Roman" panose="02020603050405020304" pitchFamily="18" charset="0"/>
              </a:rPr>
              <a:t>均通过，即完成申请，并完成信息入库。</a:t>
            </a:r>
            <a:endParaRPr lang="zh-CN" altLang="zh-CN" sz="1600" kern="100" dirty="0">
              <a:effectLst/>
              <a:latin typeface="+mn-ea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zh-CN" altLang="en-US" dirty="0"/>
              <a:t>后续说明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374970" y="881513"/>
            <a:ext cx="8466423" cy="12030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1800" b="1" kern="100" dirty="0">
                <a:effectLst/>
                <a:latin typeface="+mn-ea"/>
                <a:cs typeface="Times New Roman" panose="02020603050405020304" pitchFamily="18" charset="0"/>
              </a:rPr>
              <a:t>若院系审核不予通过</a:t>
            </a:r>
            <a:r>
              <a:rPr lang="zh-CN" altLang="en-US" sz="1800" b="1" kern="100" dirty="0">
                <a:effectLst/>
                <a:latin typeface="+mn-ea"/>
                <a:cs typeface="Times New Roman" panose="02020603050405020304" pitchFamily="18" charset="0"/>
              </a:rPr>
              <a:t>：</a:t>
            </a:r>
            <a:endParaRPr lang="en-US" altLang="zh-CN" sz="1800" b="1" kern="100" dirty="0">
              <a:effectLst/>
              <a:latin typeface="+mn-ea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zh-CN" altLang="zh-CN" sz="1600" kern="100" dirty="0">
                <a:effectLst/>
                <a:latin typeface="+mn-ea"/>
                <a:cs typeface="Times New Roman" panose="02020603050405020304" pitchFamily="18" charset="0"/>
              </a:rPr>
              <a:t>则退回给申请人，学生可在</a:t>
            </a:r>
            <a:r>
              <a:rPr lang="zh-CN" altLang="zh-CN" sz="1600" b="1" kern="100" dirty="0">
                <a:solidFill>
                  <a:srgbClr val="C00000"/>
                </a:solidFill>
                <a:effectLst/>
                <a:latin typeface="+mn-ea"/>
                <a:cs typeface="Times New Roman" panose="02020603050405020304" pitchFamily="18" charset="0"/>
              </a:rPr>
              <a:t>“待办事项”</a:t>
            </a:r>
            <a:r>
              <a:rPr lang="zh-CN" altLang="zh-CN" sz="1600" kern="100" dirty="0">
                <a:effectLst/>
                <a:latin typeface="+mn-ea"/>
                <a:cs typeface="Times New Roman" panose="02020603050405020304" pitchFamily="18" charset="0"/>
              </a:rPr>
              <a:t>中根据院系意见修改申请表，</a:t>
            </a:r>
            <a:r>
              <a:rPr lang="zh-CN" altLang="en-US" sz="1600" kern="100" dirty="0">
                <a:effectLst/>
                <a:latin typeface="+mn-ea"/>
                <a:cs typeface="Times New Roman" panose="02020603050405020304" pitchFamily="18" charset="0"/>
              </a:rPr>
              <a:t>在规定时间内</a:t>
            </a:r>
            <a:r>
              <a:rPr lang="zh-CN" altLang="zh-CN" sz="1600" kern="100" dirty="0">
                <a:effectLst/>
                <a:latin typeface="+mn-ea"/>
                <a:cs typeface="Times New Roman" panose="02020603050405020304" pitchFamily="18" charset="0"/>
              </a:rPr>
              <a:t>点击左上角的</a:t>
            </a:r>
            <a:r>
              <a:rPr lang="zh-CN" altLang="zh-CN" sz="1600" b="1" kern="100" dirty="0">
                <a:solidFill>
                  <a:srgbClr val="C00000"/>
                </a:solidFill>
                <a:effectLst/>
                <a:latin typeface="+mn-ea"/>
                <a:cs typeface="Times New Roman" panose="02020603050405020304" pitchFamily="18" charset="0"/>
              </a:rPr>
              <a:t>“重新提交</a:t>
            </a:r>
            <a:r>
              <a:rPr lang="zh-CN" altLang="zh-CN" sz="1600" kern="100" dirty="0">
                <a:effectLst/>
                <a:latin typeface="+mn-ea"/>
                <a:cs typeface="Times New Roman" panose="02020603050405020304" pitchFamily="18" charset="0"/>
              </a:rPr>
              <a:t>”按钮进行申请。</a:t>
            </a:r>
          </a:p>
        </p:txBody>
      </p:sp>
      <p:pic>
        <p:nvPicPr>
          <p:cNvPr id="9" name="图片 8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9594" y="2079588"/>
            <a:ext cx="5279390" cy="1615440"/>
          </a:xfrm>
          <a:prstGeom prst="rect">
            <a:avLst/>
          </a:prstGeom>
          <a:noFill/>
        </p:spPr>
      </p:pic>
      <p:sp>
        <p:nvSpPr>
          <p:cNvPr id="10" name="文本框 9"/>
          <p:cNvSpPr txBox="1"/>
          <p:nvPr/>
        </p:nvSpPr>
        <p:spPr>
          <a:xfrm>
            <a:off x="374970" y="3744221"/>
            <a:ext cx="8466423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kern="100" dirty="0">
                <a:effectLst/>
                <a:latin typeface="+mn-ea"/>
                <a:cs typeface="Times New Roman" panose="02020603050405020304" pitchFamily="18" charset="0"/>
              </a:rPr>
              <a:t>也可直接点击</a:t>
            </a:r>
            <a:r>
              <a:rPr lang="zh-CN" altLang="en-US" sz="1600" b="1" kern="100" dirty="0">
                <a:solidFill>
                  <a:srgbClr val="C00000"/>
                </a:solidFill>
                <a:effectLst/>
                <a:latin typeface="+mn-ea"/>
                <a:cs typeface="Times New Roman" panose="02020603050405020304" pitchFamily="18" charset="0"/>
              </a:rPr>
              <a:t>“终止”</a:t>
            </a:r>
            <a:r>
              <a:rPr lang="zh-CN" altLang="en-US" sz="1600" kern="100" dirty="0">
                <a:effectLst/>
                <a:latin typeface="+mn-ea"/>
                <a:cs typeface="Times New Roman" panose="02020603050405020304" pitchFamily="18" charset="0"/>
              </a:rPr>
              <a:t>按钮终止此流程，困难生申请业务结束，不再继续进行困难生核查。</a:t>
            </a:r>
            <a:endParaRPr lang="zh-CN" altLang="zh-CN" sz="1600" kern="100" dirty="0">
              <a:effectLst/>
              <a:latin typeface="+mn-ea"/>
              <a:cs typeface="Times New Roman" panose="02020603050405020304" pitchFamily="18" charset="0"/>
            </a:endParaRPr>
          </a:p>
        </p:txBody>
      </p:sp>
      <p:pic>
        <p:nvPicPr>
          <p:cNvPr id="11" name="图片 10"/>
          <p:cNvPicPr/>
          <p:nvPr/>
        </p:nvPicPr>
        <p:blipFill>
          <a:blip r:embed="rId3"/>
          <a:stretch>
            <a:fillRect/>
          </a:stretch>
        </p:blipFill>
        <p:spPr>
          <a:xfrm>
            <a:off x="1717757" y="4283071"/>
            <a:ext cx="5274310" cy="449580"/>
          </a:xfrm>
          <a:prstGeom prst="rect">
            <a:avLst/>
          </a:prstGeom>
        </p:spPr>
      </p:pic>
      <p:sp>
        <p:nvSpPr>
          <p:cNvPr id="12" name="矩形 11"/>
          <p:cNvSpPr/>
          <p:nvPr/>
        </p:nvSpPr>
        <p:spPr>
          <a:xfrm>
            <a:off x="3303459" y="2440598"/>
            <a:ext cx="1492206" cy="388126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矩形 12"/>
          <p:cNvSpPr/>
          <p:nvPr/>
        </p:nvSpPr>
        <p:spPr>
          <a:xfrm>
            <a:off x="2394544" y="4283071"/>
            <a:ext cx="447332" cy="388126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zh-CN" altLang="en-US" dirty="0"/>
              <a:t>线上申请流程</a:t>
            </a:r>
            <a:r>
              <a:rPr lang="en-US" altLang="zh-CN" dirty="0"/>
              <a:t>——</a:t>
            </a:r>
            <a:r>
              <a:rPr lang="zh-CN" altLang="en-US" dirty="0"/>
              <a:t>第一步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3281" y="1138687"/>
            <a:ext cx="7537438" cy="4096562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3720860" y="3105509"/>
            <a:ext cx="1570008" cy="323491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803281" y="5336875"/>
            <a:ext cx="7537438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hlinkClick r:id="rId3"/>
              </a:rPr>
              <a:t>https://my.sjtu.edu.cn/</a:t>
            </a:r>
            <a:endParaRPr lang="en-US" altLang="zh-CN" dirty="0"/>
          </a:p>
          <a:p>
            <a:pPr algn="ctr"/>
            <a:r>
              <a:rPr lang="zh-CN" altLang="en-US" sz="2000" b="1" dirty="0"/>
              <a:t>登录数字交大</a:t>
            </a:r>
            <a:r>
              <a:rPr lang="en-US" altLang="zh-CN" sz="2000" b="1" dirty="0"/>
              <a:t>——</a:t>
            </a:r>
            <a:r>
              <a:rPr lang="zh-CN" altLang="en-US" sz="2000" b="1" dirty="0"/>
              <a:t>服务大厅</a:t>
            </a:r>
            <a:r>
              <a:rPr lang="en-US" altLang="zh-CN" sz="2000" b="1" dirty="0"/>
              <a:t>——</a:t>
            </a:r>
            <a:r>
              <a:rPr lang="zh-CN" altLang="en-US" sz="2000" b="1" dirty="0"/>
              <a:t>学生工作</a:t>
            </a:r>
            <a:r>
              <a:rPr lang="en-US" altLang="zh-CN" sz="2000" b="1" dirty="0"/>
              <a:t>——</a:t>
            </a:r>
            <a:r>
              <a:rPr lang="zh-CN" altLang="en-US" sz="2000" b="1" dirty="0"/>
              <a:t>困难生申请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zh-CN" altLang="en-US" dirty="0"/>
              <a:t>线上申请流程</a:t>
            </a:r>
            <a:r>
              <a:rPr lang="en-US" altLang="zh-CN" dirty="0"/>
              <a:t>——</a:t>
            </a:r>
            <a:r>
              <a:rPr lang="zh-CN" altLang="en-US" dirty="0"/>
              <a:t>第二步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/>
          <a:srcRect t="13276" r="-543"/>
          <a:stretch>
            <a:fillRect/>
          </a:stretch>
        </p:blipFill>
        <p:spPr>
          <a:xfrm>
            <a:off x="2550542" y="736840"/>
            <a:ext cx="4042915" cy="5234796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3786995" y="5231005"/>
            <a:ext cx="1570008" cy="323491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1039069" y="6066331"/>
            <a:ext cx="753743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/>
              <a:t>认真阅读填写说明后，勾选“我已认真阅读”，开始办理申请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6235" y="1599996"/>
            <a:ext cx="7911521" cy="2382894"/>
          </a:xfrm>
          <a:prstGeom prst="rect">
            <a:avLst/>
          </a:prstGeom>
        </p:spPr>
      </p:pic>
      <p:sp>
        <p:nvSpPr>
          <p:cNvPr id="4" name="文本占位符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zh-CN" altLang="en-US" dirty="0"/>
              <a:t>线上申请流程</a:t>
            </a:r>
            <a:r>
              <a:rPr lang="en-US" altLang="zh-CN" dirty="0"/>
              <a:t>——</a:t>
            </a:r>
            <a:r>
              <a:rPr lang="zh-CN" altLang="en-US" dirty="0"/>
              <a:t>第三步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1557990" y="4625393"/>
            <a:ext cx="6315769" cy="960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b="1" dirty="0"/>
              <a:t>①勾选“诚信承诺书”，保证所填信息均为真实信息</a:t>
            </a:r>
            <a:endParaRPr lang="en-US" altLang="zh-CN" sz="2000" b="1" dirty="0"/>
          </a:p>
          <a:p>
            <a:pPr>
              <a:lnSpc>
                <a:spcPct val="150000"/>
              </a:lnSpc>
            </a:pPr>
            <a:r>
              <a:rPr lang="zh-CN" altLang="en-US" sz="2000" b="1" dirty="0"/>
              <a:t>②点击页面左上角“承诺”按钮，进行下一步填写</a:t>
            </a:r>
          </a:p>
        </p:txBody>
      </p:sp>
      <p:sp>
        <p:nvSpPr>
          <p:cNvPr id="11" name="矩形 10"/>
          <p:cNvSpPr/>
          <p:nvPr/>
        </p:nvSpPr>
        <p:spPr>
          <a:xfrm>
            <a:off x="516235" y="1728217"/>
            <a:ext cx="654197" cy="38223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箭头: 下 13"/>
          <p:cNvSpPr/>
          <p:nvPr/>
        </p:nvSpPr>
        <p:spPr>
          <a:xfrm>
            <a:off x="3236819" y="3836051"/>
            <a:ext cx="212785" cy="72724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3036010" y="3203275"/>
            <a:ext cx="501022" cy="280153"/>
          </a:xfrm>
          <a:prstGeom prst="rect">
            <a:avLst/>
          </a:prstGeom>
          <a:noFill/>
          <a:ln w="28575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矩形 15"/>
          <p:cNvSpPr/>
          <p:nvPr/>
        </p:nvSpPr>
        <p:spPr>
          <a:xfrm>
            <a:off x="2904629" y="2217850"/>
            <a:ext cx="87716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5400" b="0" cap="none" spc="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①</a:t>
            </a:r>
          </a:p>
        </p:txBody>
      </p:sp>
      <p:sp>
        <p:nvSpPr>
          <p:cNvPr id="17" name="矩形 16"/>
          <p:cNvSpPr/>
          <p:nvPr/>
        </p:nvSpPr>
        <p:spPr>
          <a:xfrm>
            <a:off x="516235" y="676666"/>
            <a:ext cx="87716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54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②</a:t>
            </a:r>
            <a:endParaRPr lang="zh-CN" altLang="en-US" sz="5400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7506" y="1534878"/>
            <a:ext cx="8205509" cy="2212422"/>
          </a:xfrm>
          <a:prstGeom prst="rect">
            <a:avLst/>
          </a:prstGeom>
        </p:spPr>
      </p:pic>
      <p:sp>
        <p:nvSpPr>
          <p:cNvPr id="4" name="文本占位符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zh-CN" altLang="en-US" dirty="0"/>
              <a:t>线上申请流程</a:t>
            </a:r>
            <a:r>
              <a:rPr lang="en-US" altLang="zh-CN" dirty="0"/>
              <a:t>——</a:t>
            </a:r>
            <a:r>
              <a:rPr lang="zh-CN" altLang="en-US" dirty="0"/>
              <a:t>第四步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553085" y="4301490"/>
            <a:ext cx="8307070" cy="960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b="1" dirty="0"/>
              <a:t>①选择困难生申请批次</a:t>
            </a:r>
            <a:r>
              <a:rPr lang="zh-CN" altLang="en-US" sz="2000" b="1" dirty="0">
                <a:solidFill>
                  <a:srgbClr val="C00000"/>
                </a:solidFill>
              </a:rPr>
              <a:t>“202</a:t>
            </a:r>
            <a:r>
              <a:rPr lang="en-US" altLang="zh-CN" sz="2000" b="1" dirty="0">
                <a:solidFill>
                  <a:srgbClr val="C00000"/>
                </a:solidFill>
              </a:rPr>
              <a:t>3</a:t>
            </a:r>
            <a:r>
              <a:rPr lang="zh-CN" altLang="en-US" sz="2000" b="1" dirty="0">
                <a:solidFill>
                  <a:srgbClr val="C00000"/>
                </a:solidFill>
              </a:rPr>
              <a:t>-202</a:t>
            </a:r>
            <a:r>
              <a:rPr lang="en-US" altLang="zh-CN" sz="2000" b="1" dirty="0">
                <a:solidFill>
                  <a:srgbClr val="C00000"/>
                </a:solidFill>
              </a:rPr>
              <a:t>4</a:t>
            </a:r>
            <a:r>
              <a:rPr lang="zh-CN" altLang="en-US" sz="2000" b="1" dirty="0">
                <a:solidFill>
                  <a:srgbClr val="C00000"/>
                </a:solidFill>
              </a:rPr>
              <a:t>学年核查” </a:t>
            </a:r>
            <a:endParaRPr lang="en-US" altLang="zh-CN" sz="2000" b="1" dirty="0">
              <a:solidFill>
                <a:srgbClr val="C00000"/>
              </a:solidFill>
            </a:endParaRPr>
          </a:p>
          <a:p>
            <a:pPr>
              <a:lnSpc>
                <a:spcPct val="150000"/>
              </a:lnSpc>
            </a:pPr>
            <a:r>
              <a:rPr lang="zh-CN" altLang="en-US" sz="2000" b="1" dirty="0"/>
              <a:t>②点击页面左上角“提交”按钮，进行下一步填写。</a:t>
            </a:r>
          </a:p>
        </p:txBody>
      </p:sp>
      <p:sp>
        <p:nvSpPr>
          <p:cNvPr id="11" name="矩形 10"/>
          <p:cNvSpPr/>
          <p:nvPr/>
        </p:nvSpPr>
        <p:spPr>
          <a:xfrm>
            <a:off x="248504" y="1432050"/>
            <a:ext cx="832505" cy="37840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5043578" y="2806466"/>
            <a:ext cx="3628845" cy="839637"/>
          </a:xfrm>
          <a:prstGeom prst="rect">
            <a:avLst/>
          </a:prstGeom>
          <a:noFill/>
          <a:ln w="28575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6319714" y="2722773"/>
            <a:ext cx="87716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5400" b="0" cap="none" spc="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①</a:t>
            </a:r>
          </a:p>
        </p:txBody>
      </p:sp>
      <p:sp>
        <p:nvSpPr>
          <p:cNvPr id="16" name="矩形 15"/>
          <p:cNvSpPr/>
          <p:nvPr/>
        </p:nvSpPr>
        <p:spPr>
          <a:xfrm>
            <a:off x="226174" y="1595924"/>
            <a:ext cx="87716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54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②</a:t>
            </a:r>
            <a:endParaRPr lang="zh-CN" altLang="en-US" sz="5400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0551" y="1002085"/>
            <a:ext cx="8752936" cy="3189294"/>
          </a:xfrm>
          <a:prstGeom prst="rect">
            <a:avLst/>
          </a:prstGeom>
        </p:spPr>
      </p:pic>
      <p:sp>
        <p:nvSpPr>
          <p:cNvPr id="4" name="文本占位符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zh-CN" altLang="en-US" dirty="0"/>
              <a:t>线上申请流程</a:t>
            </a:r>
            <a:r>
              <a:rPr lang="en-US" altLang="zh-CN" dirty="0"/>
              <a:t>——</a:t>
            </a:r>
            <a:r>
              <a:rPr lang="zh-CN" altLang="en-US" dirty="0"/>
              <a:t>第五步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534838" y="4476459"/>
            <a:ext cx="8609162" cy="1884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b="1" dirty="0"/>
              <a:t>①按照实际情况填写“是否有不适合申请情况”</a:t>
            </a:r>
            <a:endParaRPr lang="en-US" altLang="zh-CN" sz="2000" b="1" dirty="0"/>
          </a:p>
          <a:p>
            <a:pPr>
              <a:lnSpc>
                <a:spcPct val="150000"/>
              </a:lnSpc>
            </a:pPr>
            <a:r>
              <a:rPr lang="zh-CN" altLang="en-US" sz="2000" b="1" dirty="0"/>
              <a:t>②点击页面左上角“确认”按钮，进行下一步填写</a:t>
            </a:r>
            <a:endParaRPr lang="en-US" altLang="zh-CN" sz="2000" b="1" dirty="0"/>
          </a:p>
          <a:p>
            <a:pPr>
              <a:lnSpc>
                <a:spcPct val="150000"/>
              </a:lnSpc>
            </a:pPr>
            <a:r>
              <a:rPr lang="zh-CN" altLang="en-US" sz="2000" b="1" dirty="0">
                <a:solidFill>
                  <a:schemeClr val="accent1"/>
                </a:solidFill>
              </a:rPr>
              <a:t>从本步骤开始进入“家庭经济情况调查表正表部分” ，请同学们根据自身实际情况，按顺序进行填写即可</a:t>
            </a:r>
          </a:p>
        </p:txBody>
      </p:sp>
      <p:sp>
        <p:nvSpPr>
          <p:cNvPr id="11" name="矩形 10"/>
          <p:cNvSpPr/>
          <p:nvPr/>
        </p:nvSpPr>
        <p:spPr>
          <a:xfrm>
            <a:off x="248504" y="948966"/>
            <a:ext cx="832505" cy="37840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6268528" y="2513158"/>
            <a:ext cx="644106" cy="1345720"/>
          </a:xfrm>
          <a:prstGeom prst="rect">
            <a:avLst/>
          </a:prstGeom>
          <a:noFill/>
          <a:ln w="28575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6912634" y="2635375"/>
            <a:ext cx="87716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5400" b="0" cap="none" spc="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①</a:t>
            </a:r>
          </a:p>
        </p:txBody>
      </p:sp>
      <p:sp>
        <p:nvSpPr>
          <p:cNvPr id="16" name="矩形 15"/>
          <p:cNvSpPr/>
          <p:nvPr/>
        </p:nvSpPr>
        <p:spPr>
          <a:xfrm>
            <a:off x="226174" y="1112840"/>
            <a:ext cx="87716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54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②</a:t>
            </a:r>
            <a:endParaRPr lang="zh-CN" altLang="en-US" sz="5400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zh-CN" altLang="en-US" dirty="0"/>
              <a:t>线上申请流程</a:t>
            </a:r>
            <a:r>
              <a:rPr lang="en-US" altLang="zh-CN" dirty="0"/>
              <a:t>——</a:t>
            </a:r>
            <a:r>
              <a:rPr lang="zh-CN" altLang="en-US" dirty="0"/>
              <a:t>第六步（已经在库学生）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923828" y="762766"/>
            <a:ext cx="8647977" cy="499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000" b="1" dirty="0"/>
              <a:t>必填信息无缺失，出现以下界面。</a:t>
            </a:r>
            <a:endParaRPr lang="zh-CN" altLang="en-US" sz="2000" b="1" dirty="0">
              <a:solidFill>
                <a:schemeClr val="accent1"/>
              </a:solidFill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2"/>
          <a:srcRect b="30000"/>
          <a:stretch>
            <a:fillRect/>
          </a:stretch>
        </p:blipFill>
        <p:spPr>
          <a:xfrm>
            <a:off x="1208314" y="1371601"/>
            <a:ext cx="7025267" cy="2880360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605769" y="1524218"/>
            <a:ext cx="87716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5400" b="0" cap="none" spc="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①</a:t>
            </a:r>
          </a:p>
        </p:txBody>
      </p:sp>
      <p:sp>
        <p:nvSpPr>
          <p:cNvPr id="8" name="矩形 7"/>
          <p:cNvSpPr/>
          <p:nvPr/>
        </p:nvSpPr>
        <p:spPr>
          <a:xfrm>
            <a:off x="2070610" y="1524218"/>
            <a:ext cx="87716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54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②</a:t>
            </a:r>
            <a:endParaRPr lang="zh-CN" altLang="en-US" sz="5400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605769" y="4361685"/>
            <a:ext cx="8359123" cy="12894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/>
              <a:t>①学生信息发生变动，如家庭类型、家庭收入等发生变化，选择“信息有变”，来更改表格中的个人信息。</a:t>
            </a:r>
            <a:endParaRPr lang="en-US" altLang="zh-CN" b="1" dirty="0"/>
          </a:p>
          <a:p>
            <a:pPr>
              <a:lnSpc>
                <a:spcPct val="150000"/>
              </a:lnSpc>
            </a:pPr>
            <a:r>
              <a:rPr lang="zh-CN" altLang="en-US" b="1" dirty="0"/>
              <a:t>②学生信息未发生变动，选择“信息未变”直接提交表格。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zh-CN" altLang="en-US" dirty="0"/>
              <a:t>线上申请流程</a:t>
            </a:r>
            <a:r>
              <a:rPr lang="en-US" altLang="zh-CN" dirty="0"/>
              <a:t>——</a:t>
            </a:r>
            <a:r>
              <a:rPr lang="zh-CN" altLang="en-US" dirty="0"/>
              <a:t>第六步（已经在库学生）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923828" y="762766"/>
            <a:ext cx="8647977" cy="499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000" b="1" dirty="0"/>
              <a:t>必填信息出现缺失，则出现以下界面。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605769" y="4633945"/>
            <a:ext cx="8359123" cy="8739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endParaRPr lang="en-US" altLang="zh-CN" b="1" dirty="0">
              <a:solidFill>
                <a:schemeClr val="accent1"/>
              </a:solidFill>
            </a:endParaRPr>
          </a:p>
          <a:p>
            <a:pPr>
              <a:lnSpc>
                <a:spcPct val="150000"/>
              </a:lnSpc>
            </a:pPr>
            <a:r>
              <a:rPr lang="zh-CN" altLang="en-US" b="1" dirty="0">
                <a:solidFill>
                  <a:schemeClr val="accent1"/>
                </a:solidFill>
              </a:rPr>
              <a:t>出现本界面时，请补充必填项信息且认真核对信息无误后，进行提交。</a:t>
            </a:r>
            <a:endParaRPr lang="en-US" altLang="zh-CN" b="1" dirty="0">
              <a:solidFill>
                <a:schemeClr val="accent1"/>
              </a:solidFill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2296" y="1261877"/>
            <a:ext cx="8619407" cy="3517685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262296" y="1389888"/>
            <a:ext cx="1904832" cy="37110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MMONDATA" val="eyJoZGlkIjoiYTZkY2QxOTczZTBiMTc3NzViZjE4NWJmMTk1ZjgzNDEifQ=="/>
</p:tagLst>
</file>

<file path=ppt/theme/theme1.xml><?xml version="1.0" encoding="utf-8"?>
<a:theme xmlns:a="http://schemas.openxmlformats.org/drawingml/2006/main" name="sjtu2019 43">
  <a:themeElements>
    <a:clrScheme name="SJTU-2019">
      <a:dk1>
        <a:srgbClr val="000000"/>
      </a:dk1>
      <a:lt1>
        <a:srgbClr val="FFFFFF"/>
      </a:lt1>
      <a:dk2>
        <a:srgbClr val="1B1C21"/>
      </a:dk2>
      <a:lt2>
        <a:srgbClr val="DBDBDB"/>
      </a:lt2>
      <a:accent1>
        <a:srgbClr val="C8161E"/>
      </a:accent1>
      <a:accent2>
        <a:srgbClr val="44546A"/>
      </a:accent2>
      <a:accent3>
        <a:srgbClr val="1F4D78"/>
      </a:accent3>
      <a:accent4>
        <a:srgbClr val="ED7D31"/>
      </a:accent4>
      <a:accent5>
        <a:srgbClr val="FFC000"/>
      </a:accent5>
      <a:accent6>
        <a:srgbClr val="A5A5A5"/>
      </a:accent6>
      <a:hlink>
        <a:srgbClr val="196E7D"/>
      </a:hlink>
      <a:folHlink>
        <a:srgbClr val="BEBEBE"/>
      </a:folHlink>
    </a:clrScheme>
    <a:fontScheme name="外宣普适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</TotalTime>
  <Words>1096</Words>
  <Application>Microsoft Office PowerPoint</Application>
  <PresentationFormat>全屏显示(4:3)</PresentationFormat>
  <Paragraphs>81</Paragraphs>
  <Slides>21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21</vt:i4>
      </vt:variant>
    </vt:vector>
  </HeadingPairs>
  <TitlesOfParts>
    <vt:vector size="26" baseType="lpstr">
      <vt:lpstr>等线</vt:lpstr>
      <vt:lpstr>微软雅黑</vt:lpstr>
      <vt:lpstr>Arial</vt:lpstr>
      <vt:lpstr>Wingdings</vt:lpstr>
      <vt:lpstr>sjtu2019 43</vt:lpstr>
      <vt:lpstr>困难生核查学生线上操作指南</vt:lpstr>
      <vt:lpstr>线上系统申请流程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学生经济情况调查表格说明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后续说明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chong</dc:creator>
  <cp:lastModifiedBy>捷</cp:lastModifiedBy>
  <cp:revision>188</cp:revision>
  <dcterms:created xsi:type="dcterms:W3CDTF">2020-04-15T13:17:00Z</dcterms:created>
  <dcterms:modified xsi:type="dcterms:W3CDTF">2023-06-13T14:35:18Z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2052-11.1.0.11830</vt:lpwstr>
  </property>
  <property fmtid="{D5CDD505-2E9C-101B-9397-08002B2CF9AE}" pid="3" name="ICV">
    <vt:lpwstr>11E498C69D094AC6B95A0FED19863F82</vt:lpwstr>
  </property>
</Properties>
</file>